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7" r:id="rId3"/>
    <p:sldId id="295" r:id="rId4"/>
    <p:sldId id="258" r:id="rId5"/>
    <p:sldId id="269" r:id="rId6"/>
    <p:sldId id="270" r:id="rId7"/>
    <p:sldId id="271" r:id="rId8"/>
    <p:sldId id="272" r:id="rId9"/>
    <p:sldId id="273" r:id="rId10"/>
    <p:sldId id="288" r:id="rId11"/>
    <p:sldId id="274" r:id="rId12"/>
    <p:sldId id="275" r:id="rId13"/>
    <p:sldId id="296" r:id="rId14"/>
    <p:sldId id="298" r:id="rId15"/>
    <p:sldId id="289" r:id="rId16"/>
    <p:sldId id="278" r:id="rId17"/>
    <p:sldId id="286" r:id="rId18"/>
    <p:sldId id="29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Ladd" initials="SL" lastIdx="1" clrIdx="0">
    <p:extLst>
      <p:ext uri="{19B8F6BF-5375-455C-9EA6-DF929625EA0E}">
        <p15:presenceInfo xmlns:p15="http://schemas.microsoft.com/office/powerpoint/2012/main" userId="Suzanne La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0DD9A-8A8C-4AC6-B33B-84407E59E669}" v="8" dt="2020-10-24T03:16:28.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61596" autoAdjust="0"/>
  </p:normalViewPr>
  <p:slideViewPr>
    <p:cSldViewPr snapToGrid="0">
      <p:cViewPr>
        <p:scale>
          <a:sx n="46" d="100"/>
          <a:sy n="46" d="100"/>
        </p:scale>
        <p:origin x="161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7388FE-E9FE-4784-940C-88ECB6C1A583}"/>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49BBB4-F7B1-4A19-AEE7-3F3D13742602}"/>
              </a:ext>
            </a:extLst>
          </p:cNvPr>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1CF16D99-702A-4F20-A85A-BAC225A6EE81}"/>
              </a:ext>
            </a:extLst>
          </p:cNvPr>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42E560-CACB-4E65-B5A3-CE6DBDC0B3FE}"/>
              </a:ext>
            </a:extLst>
          </p:cNvPr>
          <p:cNvSpPr>
            <a:spLocks noGrp="1"/>
          </p:cNvSpPr>
          <p:nvPr>
            <p:ph type="sldNum" sz="quarter" idx="3"/>
          </p:nvPr>
        </p:nvSpPr>
        <p:spPr>
          <a:xfrm>
            <a:off x="3970885" y="8831160"/>
            <a:ext cx="3038319" cy="465240"/>
          </a:xfrm>
          <a:prstGeom prst="rect">
            <a:avLst/>
          </a:prstGeom>
        </p:spPr>
        <p:txBody>
          <a:bodyPr vert="horz" lIns="91440" tIns="45720" rIns="91440" bIns="45720" rtlCol="0" anchor="b"/>
          <a:lstStyle>
            <a:lvl1pPr algn="r">
              <a:defRPr sz="1200"/>
            </a:lvl1pPr>
          </a:lstStyle>
          <a:p>
            <a:fld id="{2818CBD9-EC8B-40C5-B8BC-BDFEFCFAE28B}" type="slidenum">
              <a:rPr lang="en-US" smtClean="0"/>
              <a:t>‹#›</a:t>
            </a:fld>
            <a:endParaRPr lang="en-US"/>
          </a:p>
        </p:txBody>
      </p:sp>
    </p:spTree>
    <p:extLst>
      <p:ext uri="{BB962C8B-B14F-4D97-AF65-F5344CB8AC3E}">
        <p14:creationId xmlns:p14="http://schemas.microsoft.com/office/powerpoint/2010/main" val="40236889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E9CA43-F41B-41AB-9C16-0FE8D2D4CE23}" type="slidenum">
              <a:rPr lang="en-US" smtClean="0"/>
              <a:t>‹#›</a:t>
            </a:fld>
            <a:endParaRPr lang="en-US"/>
          </a:p>
        </p:txBody>
      </p:sp>
    </p:spTree>
    <p:extLst>
      <p:ext uri="{BB962C8B-B14F-4D97-AF65-F5344CB8AC3E}">
        <p14:creationId xmlns:p14="http://schemas.microsoft.com/office/powerpoint/2010/main" val="20507533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CA43-F41B-41AB-9C16-0FE8D2D4CE23}" type="slidenum">
              <a:rPr lang="en-US" smtClean="0"/>
              <a:t>1</a:t>
            </a:fld>
            <a:endParaRPr lang="en-US"/>
          </a:p>
        </p:txBody>
      </p:sp>
      <p:sp>
        <p:nvSpPr>
          <p:cNvPr id="5" name="Date Placeholder 4">
            <a:extLst>
              <a:ext uri="{FF2B5EF4-FFF2-40B4-BE49-F238E27FC236}">
                <a16:creationId xmlns:a16="http://schemas.microsoft.com/office/drawing/2014/main" id="{CAAEFD08-DB69-474C-BF55-DCB52DD7A6B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21426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10</a:t>
            </a:fld>
            <a:endParaRPr lang="en-US"/>
          </a:p>
        </p:txBody>
      </p:sp>
    </p:spTree>
    <p:extLst>
      <p:ext uri="{BB962C8B-B14F-4D97-AF65-F5344CB8AC3E}">
        <p14:creationId xmlns:p14="http://schemas.microsoft.com/office/powerpoint/2010/main" val="428181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11</a:t>
            </a:fld>
            <a:endParaRPr lang="en-US"/>
          </a:p>
        </p:txBody>
      </p:sp>
    </p:spTree>
    <p:extLst>
      <p:ext uri="{BB962C8B-B14F-4D97-AF65-F5344CB8AC3E}">
        <p14:creationId xmlns:p14="http://schemas.microsoft.com/office/powerpoint/2010/main" val="319015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12</a:t>
            </a:fld>
            <a:endParaRPr lang="en-US"/>
          </a:p>
        </p:txBody>
      </p:sp>
    </p:spTree>
    <p:extLst>
      <p:ext uri="{BB962C8B-B14F-4D97-AF65-F5344CB8AC3E}">
        <p14:creationId xmlns:p14="http://schemas.microsoft.com/office/powerpoint/2010/main" val="206154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13</a:t>
            </a:fld>
            <a:endParaRPr lang="en-US"/>
          </a:p>
        </p:txBody>
      </p:sp>
    </p:spTree>
    <p:extLst>
      <p:ext uri="{BB962C8B-B14F-4D97-AF65-F5344CB8AC3E}">
        <p14:creationId xmlns:p14="http://schemas.microsoft.com/office/powerpoint/2010/main" val="192344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14</a:t>
            </a:fld>
            <a:endParaRPr lang="en-US"/>
          </a:p>
        </p:txBody>
      </p:sp>
    </p:spTree>
    <p:extLst>
      <p:ext uri="{BB962C8B-B14F-4D97-AF65-F5344CB8AC3E}">
        <p14:creationId xmlns:p14="http://schemas.microsoft.com/office/powerpoint/2010/main" val="409397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15</a:t>
            </a:fld>
            <a:endParaRPr lang="en-US"/>
          </a:p>
        </p:txBody>
      </p:sp>
    </p:spTree>
    <p:extLst>
      <p:ext uri="{BB962C8B-B14F-4D97-AF65-F5344CB8AC3E}">
        <p14:creationId xmlns:p14="http://schemas.microsoft.com/office/powerpoint/2010/main" val="35497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9CA43-F41B-41AB-9C16-0FE8D2D4CE23}" type="slidenum">
              <a:rPr lang="en-US" smtClean="0"/>
              <a:t>16</a:t>
            </a:fld>
            <a:endParaRPr lang="en-US"/>
          </a:p>
        </p:txBody>
      </p:sp>
      <p:sp>
        <p:nvSpPr>
          <p:cNvPr id="5" name="Date Placeholder 4">
            <a:extLst>
              <a:ext uri="{FF2B5EF4-FFF2-40B4-BE49-F238E27FC236}">
                <a16:creationId xmlns:a16="http://schemas.microsoft.com/office/drawing/2014/main" id="{8132C0C3-8336-49D7-942F-E174D01EC9F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78730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17</a:t>
            </a:fld>
            <a:endParaRPr lang="en-US"/>
          </a:p>
        </p:txBody>
      </p:sp>
    </p:spTree>
    <p:extLst>
      <p:ext uri="{BB962C8B-B14F-4D97-AF65-F5344CB8AC3E}">
        <p14:creationId xmlns:p14="http://schemas.microsoft.com/office/powerpoint/2010/main" val="66312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18</a:t>
            </a:fld>
            <a:endParaRPr lang="en-US"/>
          </a:p>
        </p:txBody>
      </p:sp>
    </p:spTree>
    <p:extLst>
      <p:ext uri="{BB962C8B-B14F-4D97-AF65-F5344CB8AC3E}">
        <p14:creationId xmlns:p14="http://schemas.microsoft.com/office/powerpoint/2010/main" val="420588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2</a:t>
            </a:fld>
            <a:endParaRPr lang="en-US"/>
          </a:p>
        </p:txBody>
      </p:sp>
    </p:spTree>
    <p:extLst>
      <p:ext uri="{BB962C8B-B14F-4D97-AF65-F5344CB8AC3E}">
        <p14:creationId xmlns:p14="http://schemas.microsoft.com/office/powerpoint/2010/main" val="262002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3</a:t>
            </a:fld>
            <a:endParaRPr lang="en-US"/>
          </a:p>
        </p:txBody>
      </p:sp>
    </p:spTree>
    <p:extLst>
      <p:ext uri="{BB962C8B-B14F-4D97-AF65-F5344CB8AC3E}">
        <p14:creationId xmlns:p14="http://schemas.microsoft.com/office/powerpoint/2010/main" val="162021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06555-6069-4EA1-8BE3-F39D1D5D23D0}"/>
              </a:ext>
            </a:extLst>
          </p:cNvPr>
          <p:cNvSpPr>
            <a:spLocks noGrp="1"/>
          </p:cNvSpPr>
          <p:nvPr>
            <p:ph type="dt" idx="1"/>
          </p:nvPr>
        </p:nvSpPr>
        <p:spPr/>
        <p:txBody>
          <a:bodyPr/>
          <a:lstStyle/>
          <a:p>
            <a:endParaRPr lang="en-US"/>
          </a:p>
        </p:txBody>
      </p:sp>
      <p:sp>
        <p:nvSpPr>
          <p:cNvPr id="3" name="Notes Placeholder 2">
            <a:extLst>
              <a:ext uri="{FF2B5EF4-FFF2-40B4-BE49-F238E27FC236}">
                <a16:creationId xmlns:a16="http://schemas.microsoft.com/office/drawing/2014/main" id="{E24CA93C-70E9-4C76-A0AC-CD79CADC589F}"/>
              </a:ext>
            </a:extLst>
          </p:cNvPr>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9CA43-F41B-41AB-9C16-0FE8D2D4CE23}" type="slidenum">
              <a:rPr lang="en-US" smtClean="0"/>
              <a:t>5</a:t>
            </a:fld>
            <a:endParaRPr lang="en-US"/>
          </a:p>
        </p:txBody>
      </p:sp>
      <p:sp>
        <p:nvSpPr>
          <p:cNvPr id="5" name="Date Placeholder 4">
            <a:extLst>
              <a:ext uri="{FF2B5EF4-FFF2-40B4-BE49-F238E27FC236}">
                <a16:creationId xmlns:a16="http://schemas.microsoft.com/office/drawing/2014/main" id="{AB1E1DCC-B95C-4DDB-B6A5-1B7C566F9A7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9480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6</a:t>
            </a:fld>
            <a:endParaRPr lang="en-US"/>
          </a:p>
        </p:txBody>
      </p:sp>
    </p:spTree>
    <p:extLst>
      <p:ext uri="{BB962C8B-B14F-4D97-AF65-F5344CB8AC3E}">
        <p14:creationId xmlns:p14="http://schemas.microsoft.com/office/powerpoint/2010/main" val="40618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9CA43-F41B-41AB-9C16-0FE8D2D4CE23}" type="slidenum">
              <a:rPr lang="en-US" smtClean="0"/>
              <a:t>7</a:t>
            </a:fld>
            <a:endParaRPr lang="en-US"/>
          </a:p>
        </p:txBody>
      </p:sp>
      <p:sp>
        <p:nvSpPr>
          <p:cNvPr id="5" name="Date Placeholder 4">
            <a:extLst>
              <a:ext uri="{FF2B5EF4-FFF2-40B4-BE49-F238E27FC236}">
                <a16:creationId xmlns:a16="http://schemas.microsoft.com/office/drawing/2014/main" id="{BDF58659-A8AD-4CA6-9712-53CF88B9412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415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8</a:t>
            </a:fld>
            <a:endParaRPr lang="en-US"/>
          </a:p>
        </p:txBody>
      </p:sp>
    </p:spTree>
    <p:extLst>
      <p:ext uri="{BB962C8B-B14F-4D97-AF65-F5344CB8AC3E}">
        <p14:creationId xmlns:p14="http://schemas.microsoft.com/office/powerpoint/2010/main" val="284659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A9E9CA43-F41B-41AB-9C16-0FE8D2D4CE23}" type="slidenum">
              <a:rPr lang="en-US" smtClean="0"/>
              <a:t>9</a:t>
            </a:fld>
            <a:endParaRPr lang="en-US"/>
          </a:p>
        </p:txBody>
      </p:sp>
    </p:spTree>
    <p:extLst>
      <p:ext uri="{BB962C8B-B14F-4D97-AF65-F5344CB8AC3E}">
        <p14:creationId xmlns:p14="http://schemas.microsoft.com/office/powerpoint/2010/main" val="399997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73C6-12A5-4466-BFAE-A51E2BFCA2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ECC82-EBC3-4ABA-9DFE-AC4F17200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10FEB2-4B21-4A21-B25D-D6DC8300ED3C}"/>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5" name="Footer Placeholder 4">
            <a:extLst>
              <a:ext uri="{FF2B5EF4-FFF2-40B4-BE49-F238E27FC236}">
                <a16:creationId xmlns:a16="http://schemas.microsoft.com/office/drawing/2014/main" id="{57E2E8A1-ABE0-461F-A675-9BD765549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FAA82-0955-4256-A60B-DCB53F5DB104}"/>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325262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C709-197C-4774-9A2E-FA65F464B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B285F-3A5A-47A8-9860-633E379E87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49A5F-5109-4932-A0F4-4126BB2BB014}"/>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5" name="Footer Placeholder 4">
            <a:extLst>
              <a:ext uri="{FF2B5EF4-FFF2-40B4-BE49-F238E27FC236}">
                <a16:creationId xmlns:a16="http://schemas.microsoft.com/office/drawing/2014/main" id="{910E3282-4E87-4FF6-93F6-97A1BC19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60655-C73B-4F18-A936-E8C9D256312D}"/>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231242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6C8E80-16DC-4D4E-BEB7-86BA9CF71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F74BF1-E0A9-4FE6-8BFD-EF68DCC86A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F0586-DA65-4E2D-8A79-068F245A36A9}"/>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5" name="Footer Placeholder 4">
            <a:extLst>
              <a:ext uri="{FF2B5EF4-FFF2-40B4-BE49-F238E27FC236}">
                <a16:creationId xmlns:a16="http://schemas.microsoft.com/office/drawing/2014/main" id="{62D89B0B-8DAF-4F5D-A24A-CD6A49E0E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CA999-0E71-4F13-97A3-B97256B7EE2E}"/>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207694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0BBD-5D9C-499E-986D-CD526CD6A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C4B82-E210-4991-A5DC-0C6C6A29E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7008F-B6C0-486A-A4A0-DE0CA2C2687C}"/>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5" name="Footer Placeholder 4">
            <a:extLst>
              <a:ext uri="{FF2B5EF4-FFF2-40B4-BE49-F238E27FC236}">
                <a16:creationId xmlns:a16="http://schemas.microsoft.com/office/drawing/2014/main" id="{6B31944C-CE05-40F5-92E5-E55F99937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96486-0C17-4570-AB60-04CDED80CEC4}"/>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38393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24C0-415D-47D4-B97E-D34495338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1F2EFC-EF07-4DCA-B7EC-CFE0C75AF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3A9CA3-7A72-4C4A-AFD2-7C9B067D8E63}"/>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5" name="Footer Placeholder 4">
            <a:extLst>
              <a:ext uri="{FF2B5EF4-FFF2-40B4-BE49-F238E27FC236}">
                <a16:creationId xmlns:a16="http://schemas.microsoft.com/office/drawing/2014/main" id="{265FC964-A426-41FB-B641-C4E9DFA2E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C24FB-0030-48B4-9EF5-58A3AC496186}"/>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209156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60B6-01DE-40B2-AE6C-2120D9D6E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F8BC3-A856-467C-9BD4-FCEF321E73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A4DAA5-656C-4097-B232-0CCAB71A84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E90C17-1EF7-4DF4-8D20-1F6952F67DB6}"/>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6" name="Footer Placeholder 5">
            <a:extLst>
              <a:ext uri="{FF2B5EF4-FFF2-40B4-BE49-F238E27FC236}">
                <a16:creationId xmlns:a16="http://schemas.microsoft.com/office/drawing/2014/main" id="{F5D95D9D-BE13-48F1-8542-2B3A49EB3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4060C-35CA-4632-B011-2E435C865205}"/>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181834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07DB-3DE7-45BB-B042-2B58DB5848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D5A5BD-6F06-44B8-A27E-0834AA287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E3EC25-A02A-4A80-BDD4-48E7945D3D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22C13-E435-4392-B200-E7988E3B2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DD2DA0-D5E4-4AE3-958A-70A639513D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B3EDCD-7538-4330-976A-4B600502612F}"/>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8" name="Footer Placeholder 7">
            <a:extLst>
              <a:ext uri="{FF2B5EF4-FFF2-40B4-BE49-F238E27FC236}">
                <a16:creationId xmlns:a16="http://schemas.microsoft.com/office/drawing/2014/main" id="{DBDF1BAA-44B1-46E3-AFFF-FF47AD8A25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922F1-8C8D-4CC3-9661-8DB5C08EEE21}"/>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166407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66D2-A63F-4BF0-B829-E609FFC23C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A9C8E2-73C4-4C31-BAF3-24C2E1A4999A}"/>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4" name="Footer Placeholder 3">
            <a:extLst>
              <a:ext uri="{FF2B5EF4-FFF2-40B4-BE49-F238E27FC236}">
                <a16:creationId xmlns:a16="http://schemas.microsoft.com/office/drawing/2014/main" id="{F0934842-8045-4E19-958D-5CB36F2EB5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F8053A-97BF-4E8D-9DF9-52266D8A8C30}"/>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355303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CFBB93-7ADA-4E2E-A4E0-3DAA62D72E34}"/>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3" name="Footer Placeholder 2">
            <a:extLst>
              <a:ext uri="{FF2B5EF4-FFF2-40B4-BE49-F238E27FC236}">
                <a16:creationId xmlns:a16="http://schemas.microsoft.com/office/drawing/2014/main" id="{BC6F8EBA-F6CF-444B-9157-FB7E9A091D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15F05-B99B-4736-A4D4-9CD7204C824A}"/>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263605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6CF0-7CE8-4142-99A6-B25CAED7D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57CB48-4AE1-4B34-9359-BD777ED2E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2AA9D-4B17-4597-AE1C-9CC13D64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CA9B46-E40A-44CF-A78B-F83A38E084D2}"/>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6" name="Footer Placeholder 5">
            <a:extLst>
              <a:ext uri="{FF2B5EF4-FFF2-40B4-BE49-F238E27FC236}">
                <a16:creationId xmlns:a16="http://schemas.microsoft.com/office/drawing/2014/main" id="{25303A80-8EF8-4312-8F4C-4D5EFD7A5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889DF-6A16-411A-9F3C-B5369B77CF76}"/>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276107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0598-9380-4EEA-AE6A-454CD5666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E81C8-A5BA-45D0-B35E-8F36CCE5F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B5B51-C521-4F4E-881D-F2645B9E8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E91D79-39AF-43E9-8163-6F81D5CF1149}"/>
              </a:ext>
            </a:extLst>
          </p:cNvPr>
          <p:cNvSpPr>
            <a:spLocks noGrp="1"/>
          </p:cNvSpPr>
          <p:nvPr>
            <p:ph type="dt" sz="half" idx="10"/>
          </p:nvPr>
        </p:nvSpPr>
        <p:spPr/>
        <p:txBody>
          <a:bodyPr/>
          <a:lstStyle/>
          <a:p>
            <a:fld id="{3A41ED97-29F6-44CB-A72F-398C4C6CF7D9}" type="datetimeFigureOut">
              <a:rPr lang="en-US" smtClean="0"/>
              <a:t>10/24/2020</a:t>
            </a:fld>
            <a:endParaRPr lang="en-US"/>
          </a:p>
        </p:txBody>
      </p:sp>
      <p:sp>
        <p:nvSpPr>
          <p:cNvPr id="6" name="Footer Placeholder 5">
            <a:extLst>
              <a:ext uri="{FF2B5EF4-FFF2-40B4-BE49-F238E27FC236}">
                <a16:creationId xmlns:a16="http://schemas.microsoft.com/office/drawing/2014/main" id="{5B53B9D5-A45B-4E47-8919-E32B331E9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9771A-B81E-4026-A2A8-3D8276104C81}"/>
              </a:ext>
            </a:extLst>
          </p:cNvPr>
          <p:cNvSpPr>
            <a:spLocks noGrp="1"/>
          </p:cNvSpPr>
          <p:nvPr>
            <p:ph type="sldNum" sz="quarter" idx="12"/>
          </p:nvPr>
        </p:nvSpPr>
        <p:spPr/>
        <p:txBody>
          <a:bodyPr/>
          <a:lstStyle/>
          <a:p>
            <a:fld id="{DBDF8285-8D6B-49D1-AB2D-3EF183322F00}" type="slidenum">
              <a:rPr lang="en-US" smtClean="0"/>
              <a:t>‹#›</a:t>
            </a:fld>
            <a:endParaRPr lang="en-US"/>
          </a:p>
        </p:txBody>
      </p:sp>
    </p:spTree>
    <p:extLst>
      <p:ext uri="{BB962C8B-B14F-4D97-AF65-F5344CB8AC3E}">
        <p14:creationId xmlns:p14="http://schemas.microsoft.com/office/powerpoint/2010/main" val="152601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40A1-7905-4910-BFD4-6F42845B5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EFB64A-4F00-43AD-BDFA-388467C50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D214E-FDCD-4FB6-A1ED-FEE90593DD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1ED97-29F6-44CB-A72F-398C4C6CF7D9}" type="datetimeFigureOut">
              <a:rPr lang="en-US" smtClean="0"/>
              <a:t>10/24/2020</a:t>
            </a:fld>
            <a:endParaRPr lang="en-US"/>
          </a:p>
        </p:txBody>
      </p:sp>
      <p:sp>
        <p:nvSpPr>
          <p:cNvPr id="5" name="Footer Placeholder 4">
            <a:extLst>
              <a:ext uri="{FF2B5EF4-FFF2-40B4-BE49-F238E27FC236}">
                <a16:creationId xmlns:a16="http://schemas.microsoft.com/office/drawing/2014/main" id="{B2AD8D68-1DB2-43D0-93A9-C70DD5739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BBC554-C27B-4F72-A0FB-03CC3DA22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F8285-8D6B-49D1-AB2D-3EF183322F00}" type="slidenum">
              <a:rPr lang="en-US" smtClean="0"/>
              <a:t>‹#›</a:t>
            </a:fld>
            <a:endParaRPr lang="en-US"/>
          </a:p>
        </p:txBody>
      </p:sp>
    </p:spTree>
    <p:extLst>
      <p:ext uri="{BB962C8B-B14F-4D97-AF65-F5344CB8AC3E}">
        <p14:creationId xmlns:p14="http://schemas.microsoft.com/office/powerpoint/2010/main" val="135738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comePC5@gmail.com" TargetMode="External"/><Relationship Id="rId7" Type="http://schemas.openxmlformats.org/officeDocument/2006/relationships/hyperlink" Target="http://kwl617.deviantart.com/art/Lightbulb-25970507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iki.luni.lt/indexf506.html?title=Vaizdas:Apvalus_stalas.gi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hinkneuroscience.wordpress.com/2013/04/11/the-myth-of-learning-sty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pngall.com/jigsaw-puzzle-png" TargetMode="External"/><Relationship Id="rId5" Type="http://schemas.openxmlformats.org/officeDocument/2006/relationships/image" Target="../media/image19.png"/><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ommons.wikimedia.org/wiki/file:bundesautobahn_3_number.sv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penclipart.org/detail/28582/-by--2858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tackoverflow.com/questions/15421527/how-to-animate-2d-curve-arrows-between-two-nodes-in-javafx" TargetMode="External"/><Relationship Id="rId13" Type="http://schemas.openxmlformats.org/officeDocument/2006/relationships/image" Target="../media/image12.png"/><Relationship Id="rId3" Type="http://schemas.openxmlformats.org/officeDocument/2006/relationships/image" Target="../media/image3.jpg"/><Relationship Id="rId7" Type="http://schemas.openxmlformats.org/officeDocument/2006/relationships/image" Target="../media/image9.gif"/><Relationship Id="rId12" Type="http://schemas.openxmlformats.org/officeDocument/2006/relationships/hyperlink" Target="http://openclipart.org/detail/15193/arrow-set-(comic)-by-mystica-1519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universdemaclasse.blogspot.com/2012/01/petites-astuces-pour-une-classe-sereine.html" TargetMode="External"/><Relationship Id="rId11" Type="http://schemas.openxmlformats.org/officeDocument/2006/relationships/image" Target="../media/image11.png"/><Relationship Id="rId5" Type="http://schemas.openxmlformats.org/officeDocument/2006/relationships/image" Target="../media/image8.jpg"/><Relationship Id="rId10" Type="http://schemas.openxmlformats.org/officeDocument/2006/relationships/hyperlink" Target="http://en.wikipedia.org/wiki/File:Down_Arrow_Icon.png" TargetMode="External"/><Relationship Id="rId4" Type="http://schemas.openxmlformats.org/officeDocument/2006/relationships/hyperlink" Target="http://kwl617.deviantart.com/art/Lightbulb-259705072" TargetMode="External"/><Relationship Id="rId9" Type="http://schemas.openxmlformats.org/officeDocument/2006/relationships/image" Target="../media/image10.png"/><Relationship Id="rId14" Type="http://schemas.openxmlformats.org/officeDocument/2006/relationships/hyperlink" Target="http://imaginario-nopensar.blogspot.com/2011/08/metodo-cientifico-para-ninos-y-5.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4.png"/><Relationship Id="rId4" Type="http://schemas.openxmlformats.org/officeDocument/2006/relationships/hyperlink" Target="http://jimdevitt.blogspot.com/2013/03/helping-you-stay-1-bestselling-author.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flickr.com/photos/lwr/47820268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rannychallenge.wordpress.com/2013/10/24/nano-li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pngall.com/kids-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EE83-A3B8-41B6-BFDD-E1C5404FD1E6}"/>
              </a:ext>
            </a:extLst>
          </p:cNvPr>
          <p:cNvSpPr>
            <a:spLocks noGrp="1"/>
          </p:cNvSpPr>
          <p:nvPr>
            <p:ph type="ctrTitle"/>
          </p:nvPr>
        </p:nvSpPr>
        <p:spPr>
          <a:xfrm>
            <a:off x="687091" y="406450"/>
            <a:ext cx="10817816" cy="1951259"/>
          </a:xfrm>
        </p:spPr>
        <p:txBody>
          <a:bodyPr>
            <a:normAutofit fontScale="90000"/>
          </a:bodyPr>
          <a:lstStyle/>
          <a:p>
            <a:br>
              <a:rPr lang="en-US" b="1" dirty="0">
                <a:solidFill>
                  <a:srgbClr val="0070C0"/>
                </a:solidFill>
              </a:rPr>
            </a:br>
            <a:br>
              <a:rPr lang="en-US" b="0" dirty="0">
                <a:effectLst/>
              </a:rPr>
            </a:br>
            <a:br>
              <a:rPr lang="en-US" dirty="0"/>
            </a:br>
            <a:endParaRPr lang="en-US" sz="6700" dirty="0">
              <a:solidFill>
                <a:srgbClr val="7030A0"/>
              </a:solidFill>
              <a:latin typeface="Century" panose="02040604050505020304" pitchFamily="18" charset="0"/>
            </a:endParaRPr>
          </a:p>
        </p:txBody>
      </p:sp>
      <p:sp>
        <p:nvSpPr>
          <p:cNvPr id="3" name="Subtitle 2">
            <a:extLst>
              <a:ext uri="{FF2B5EF4-FFF2-40B4-BE49-F238E27FC236}">
                <a16:creationId xmlns:a16="http://schemas.microsoft.com/office/drawing/2014/main" id="{DA0EB64E-3486-4456-85EF-21810EA3FD3A}"/>
              </a:ext>
            </a:extLst>
          </p:cNvPr>
          <p:cNvSpPr>
            <a:spLocks noGrp="1"/>
          </p:cNvSpPr>
          <p:nvPr>
            <p:ph type="subTitle" idx="1"/>
          </p:nvPr>
        </p:nvSpPr>
        <p:spPr>
          <a:xfrm>
            <a:off x="1904999" y="3378631"/>
            <a:ext cx="9100457" cy="2803774"/>
          </a:xfrm>
        </p:spPr>
        <p:txBody>
          <a:bodyPr>
            <a:normAutofit fontScale="92500" lnSpcReduction="10000"/>
          </a:bodyPr>
          <a:lstStyle/>
          <a:p>
            <a:pPr algn="l"/>
            <a:br>
              <a:rPr lang="en-US" dirty="0"/>
            </a:br>
            <a:r>
              <a:rPr lang="en-US" sz="3000" dirty="0">
                <a:latin typeface="Georgia" panose="02040502050405020303" pitchFamily="18" charset="0"/>
              </a:rPr>
              <a:t>NCOME Coaches Training</a:t>
            </a:r>
          </a:p>
          <a:p>
            <a:pPr algn="l"/>
            <a:r>
              <a:rPr lang="en-US" sz="3000" dirty="0">
                <a:latin typeface="Georgia" panose="02040502050405020303" pitchFamily="18" charset="0"/>
              </a:rPr>
              <a:t>October 24, 2020</a:t>
            </a:r>
          </a:p>
          <a:p>
            <a:endParaRPr lang="en-US" sz="3000" dirty="0">
              <a:latin typeface="Georgia" panose="02040502050405020303" pitchFamily="18" charset="0"/>
            </a:endParaRPr>
          </a:p>
          <a:p>
            <a:pPr algn="l"/>
            <a:r>
              <a:rPr lang="en-US" sz="3000" dirty="0">
                <a:latin typeface="Georgia" panose="02040502050405020303" pitchFamily="18" charset="0"/>
              </a:rPr>
              <a:t>Presented by: Suzanne Ladd</a:t>
            </a:r>
          </a:p>
          <a:p>
            <a:pPr algn="l"/>
            <a:r>
              <a:rPr lang="en-US" sz="3000" dirty="0">
                <a:latin typeface="Georgia" panose="02040502050405020303" pitchFamily="18" charset="0"/>
                <a:hlinkClick r:id="rId3"/>
              </a:rPr>
              <a:t>ncomePC5@gmail.com</a:t>
            </a:r>
            <a:endParaRPr lang="en-US" dirty="0"/>
          </a:p>
        </p:txBody>
      </p:sp>
      <p:pic>
        <p:nvPicPr>
          <p:cNvPr id="5" name="Graphic 4" descr="Children">
            <a:extLst>
              <a:ext uri="{FF2B5EF4-FFF2-40B4-BE49-F238E27FC236}">
                <a16:creationId xmlns:a16="http://schemas.microsoft.com/office/drawing/2014/main" id="{6A8C131E-F738-401A-AE65-2CEE41DBF0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2610" y="4274352"/>
            <a:ext cx="1186543" cy="1186543"/>
          </a:xfrm>
          <a:prstGeom prst="rect">
            <a:avLst/>
          </a:prstGeom>
        </p:spPr>
      </p:pic>
      <p:pic>
        <p:nvPicPr>
          <p:cNvPr id="9" name="Picture 8">
            <a:extLst>
              <a:ext uri="{FF2B5EF4-FFF2-40B4-BE49-F238E27FC236}">
                <a16:creationId xmlns:a16="http://schemas.microsoft.com/office/drawing/2014/main" id="{734FF330-BF7A-4352-B6D6-0D0AA09D5EC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989550" y="3730824"/>
            <a:ext cx="727568" cy="709149"/>
          </a:xfrm>
          <a:prstGeom prst="rect">
            <a:avLst/>
          </a:prstGeom>
        </p:spPr>
      </p:pic>
      <p:pic>
        <p:nvPicPr>
          <p:cNvPr id="10" name="Picture 9">
            <a:extLst>
              <a:ext uri="{FF2B5EF4-FFF2-40B4-BE49-F238E27FC236}">
                <a16:creationId xmlns:a16="http://schemas.microsoft.com/office/drawing/2014/main" id="{82462C16-468F-4E75-A3D3-B18703B3071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650679" y="3716794"/>
            <a:ext cx="727568" cy="709149"/>
          </a:xfrm>
          <a:prstGeom prst="rect">
            <a:avLst/>
          </a:prstGeom>
        </p:spPr>
      </p:pic>
      <p:pic>
        <p:nvPicPr>
          <p:cNvPr id="11" name="Picture 10">
            <a:extLst>
              <a:ext uri="{FF2B5EF4-FFF2-40B4-BE49-F238E27FC236}">
                <a16:creationId xmlns:a16="http://schemas.microsoft.com/office/drawing/2014/main" id="{B6498E78-C2B2-44D9-82DD-4AD32271720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62213" y="4085398"/>
            <a:ext cx="727568" cy="709149"/>
          </a:xfrm>
          <a:prstGeom prst="rect">
            <a:avLst/>
          </a:prstGeom>
        </p:spPr>
      </p:pic>
      <p:pic>
        <p:nvPicPr>
          <p:cNvPr id="12" name="Picture 11">
            <a:extLst>
              <a:ext uri="{FF2B5EF4-FFF2-40B4-BE49-F238E27FC236}">
                <a16:creationId xmlns:a16="http://schemas.microsoft.com/office/drawing/2014/main" id="{1B19789B-244E-4C59-A148-6D323028829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25766" y="4071369"/>
            <a:ext cx="727568" cy="709149"/>
          </a:xfrm>
          <a:prstGeom prst="rect">
            <a:avLst/>
          </a:prstGeom>
        </p:spPr>
      </p:pic>
      <p:pic>
        <p:nvPicPr>
          <p:cNvPr id="7" name="Picture 6">
            <a:extLst>
              <a:ext uri="{FF2B5EF4-FFF2-40B4-BE49-F238E27FC236}">
                <a16:creationId xmlns:a16="http://schemas.microsoft.com/office/drawing/2014/main" id="{484DC23B-3DA5-45EA-9BDD-D7455DB32F9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25766" y="1807146"/>
            <a:ext cx="1973643" cy="1923678"/>
          </a:xfrm>
          <a:prstGeom prst="rect">
            <a:avLst/>
          </a:prstGeom>
        </p:spPr>
      </p:pic>
      <p:sp>
        <p:nvSpPr>
          <p:cNvPr id="18" name="Rectangle 17">
            <a:extLst>
              <a:ext uri="{FF2B5EF4-FFF2-40B4-BE49-F238E27FC236}">
                <a16:creationId xmlns:a16="http://schemas.microsoft.com/office/drawing/2014/main" id="{5A5AC4D5-37F5-4AE6-810F-D039DEE58C44}"/>
              </a:ext>
            </a:extLst>
          </p:cNvPr>
          <p:cNvSpPr/>
          <p:nvPr/>
        </p:nvSpPr>
        <p:spPr>
          <a:xfrm>
            <a:off x="1963317" y="692135"/>
            <a:ext cx="8092838" cy="1107996"/>
          </a:xfrm>
          <a:prstGeom prst="rect">
            <a:avLst/>
          </a:prstGeom>
          <a:noFill/>
        </p:spPr>
        <p:txBody>
          <a:bodyPr wrap="square" lIns="91440" tIns="45720" rIns="91440" bIns="45720">
            <a:spAutoFit/>
          </a:bodyPr>
          <a:lstStyle/>
          <a:p>
            <a:pPr algn="ctr"/>
            <a:r>
              <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panose="02040604050505020304" pitchFamily="18" charset="0"/>
              </a:rPr>
              <a:t>BRAINSTORMING</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9" name="Picture 18">
            <a:extLst>
              <a:ext uri="{FF2B5EF4-FFF2-40B4-BE49-F238E27FC236}">
                <a16:creationId xmlns:a16="http://schemas.microsoft.com/office/drawing/2014/main" id="{28A5F063-AD49-467B-A9C9-EB456AD96B9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35625" y="3321812"/>
            <a:ext cx="727568" cy="709149"/>
          </a:xfrm>
          <a:prstGeom prst="rect">
            <a:avLst/>
          </a:prstGeom>
        </p:spPr>
      </p:pic>
      <p:pic>
        <p:nvPicPr>
          <p:cNvPr id="20" name="Picture 19">
            <a:extLst>
              <a:ext uri="{FF2B5EF4-FFF2-40B4-BE49-F238E27FC236}">
                <a16:creationId xmlns:a16="http://schemas.microsoft.com/office/drawing/2014/main" id="{C8D9C2A3-D864-4F78-93A3-652237475E1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01514" y="3349646"/>
            <a:ext cx="727568" cy="709149"/>
          </a:xfrm>
          <a:prstGeom prst="rect">
            <a:avLst/>
          </a:prstGeom>
        </p:spPr>
      </p:pic>
    </p:spTree>
    <p:extLst>
      <p:ext uri="{BB962C8B-B14F-4D97-AF65-F5344CB8AC3E}">
        <p14:creationId xmlns:p14="http://schemas.microsoft.com/office/powerpoint/2010/main" val="163665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F73BF-FADF-420E-8211-60D8BCFF07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64375" y="1995644"/>
            <a:ext cx="2448845" cy="1952311"/>
          </a:xfrm>
          <a:prstGeom prst="rect">
            <a:avLst/>
          </a:prstGeom>
        </p:spPr>
      </p:pic>
      <p:sp>
        <p:nvSpPr>
          <p:cNvPr id="2" name="Title 1">
            <a:extLst>
              <a:ext uri="{FF2B5EF4-FFF2-40B4-BE49-F238E27FC236}">
                <a16:creationId xmlns:a16="http://schemas.microsoft.com/office/drawing/2014/main" id="{E6CB9772-F4DC-447C-A6B1-4FDD6CFAA5A2}"/>
              </a:ext>
            </a:extLst>
          </p:cNvPr>
          <p:cNvSpPr>
            <a:spLocks noGrp="1"/>
          </p:cNvSpPr>
          <p:nvPr>
            <p:ph type="title"/>
          </p:nvPr>
        </p:nvSpPr>
        <p:spPr>
          <a:xfrm>
            <a:off x="653143" y="-296472"/>
            <a:ext cx="10515600" cy="1751822"/>
          </a:xfrm>
        </p:spPr>
        <p:txBody>
          <a:bodyPr>
            <a:normAutofit fontScale="90000"/>
          </a:bodyPr>
          <a:lstStyle/>
          <a:p>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CAROUSEL</a:t>
            </a:r>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n-US" sz="7200" b="1" dirty="0"/>
          </a:p>
        </p:txBody>
      </p:sp>
      <p:sp>
        <p:nvSpPr>
          <p:cNvPr id="12" name="TextBox 11">
            <a:extLst>
              <a:ext uri="{FF2B5EF4-FFF2-40B4-BE49-F238E27FC236}">
                <a16:creationId xmlns:a16="http://schemas.microsoft.com/office/drawing/2014/main" id="{115CB4BB-8035-48FE-8A98-C59399A3A1DE}"/>
              </a:ext>
            </a:extLst>
          </p:cNvPr>
          <p:cNvSpPr txBox="1"/>
          <p:nvPr/>
        </p:nvSpPr>
        <p:spPr>
          <a:xfrm>
            <a:off x="5641521" y="2971800"/>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5B692C23-17CD-4791-9873-B5D9AADBD045}"/>
              </a:ext>
            </a:extLst>
          </p:cNvPr>
          <p:cNvSpPr txBox="1"/>
          <p:nvPr/>
        </p:nvSpPr>
        <p:spPr>
          <a:xfrm flipH="1">
            <a:off x="653143" y="3207171"/>
            <a:ext cx="11289136" cy="3816429"/>
          </a:xfrm>
          <a:prstGeom prst="rect">
            <a:avLst/>
          </a:prstGeom>
          <a:noFill/>
        </p:spPr>
        <p:txBody>
          <a:bodyPr wrap="square" rtlCol="0">
            <a:spAutoFit/>
          </a:bodyPr>
          <a:lstStyle/>
          <a:p>
            <a:r>
              <a:rPr lang="en-US" sz="2400" dirty="0">
                <a:latin typeface="Georgia" panose="02040502050405020303" pitchFamily="18" charset="0"/>
              </a:rPr>
              <a:t>Some Reasons to Use Carousel:</a:t>
            </a:r>
          </a:p>
          <a:p>
            <a:pPr marL="457200" indent="-457200">
              <a:buFont typeface="Arial" panose="020B0604020202020204" pitchFamily="34" charset="0"/>
              <a:buChar char="•"/>
            </a:pPr>
            <a:r>
              <a:rPr lang="en-US" sz="2400" dirty="0">
                <a:latin typeface="Georgia" panose="02040502050405020303" pitchFamily="18" charset="0"/>
              </a:rPr>
              <a:t>One or more team members are dominating group discussions.</a:t>
            </a:r>
          </a:p>
          <a:p>
            <a:pPr marL="457200" indent="-457200">
              <a:buFont typeface="Arial" panose="020B0604020202020204" pitchFamily="34" charset="0"/>
              <a:buChar char="•"/>
            </a:pPr>
            <a:r>
              <a:rPr lang="en-US" sz="2400" dirty="0">
                <a:latin typeface="Georgia" panose="02040502050405020303" pitchFamily="18" charset="0"/>
              </a:rPr>
              <a:t>One or more team members are not actively participating in discussions.</a:t>
            </a:r>
          </a:p>
          <a:p>
            <a:pPr marL="457200" indent="-457200">
              <a:buFont typeface="Arial" panose="020B0604020202020204" pitchFamily="34" charset="0"/>
              <a:buChar char="•"/>
            </a:pPr>
            <a:r>
              <a:rPr lang="en-US" sz="2400" dirty="0">
                <a:latin typeface="Georgia" panose="02040502050405020303" pitchFamily="18" charset="0"/>
              </a:rPr>
              <a:t>Team members are arguing during group discussions and need clear rules about whose turn it is to speak.</a:t>
            </a:r>
          </a:p>
          <a:p>
            <a:pPr marL="457200" indent="-457200">
              <a:buFont typeface="Arial" panose="020B0604020202020204" pitchFamily="34" charset="0"/>
              <a:buChar char="•"/>
            </a:pPr>
            <a:r>
              <a:rPr lang="en-US" sz="2400" dirty="0">
                <a:latin typeface="Georgia" panose="02040502050405020303" pitchFamily="18" charset="0"/>
              </a:rPr>
              <a:t>Big decisions need to be resolved by the whole team before they can start working on other parts of their long-term problem.</a:t>
            </a:r>
          </a:p>
          <a:p>
            <a:pPr marL="457200" indent="-457200">
              <a:buFont typeface="Arial" panose="020B0604020202020204" pitchFamily="34" charset="0"/>
              <a:buChar char="•"/>
            </a:pPr>
            <a:r>
              <a:rPr lang="en-US" sz="2400" dirty="0">
                <a:solidFill>
                  <a:srgbClr val="7030A0"/>
                </a:solidFill>
                <a:latin typeface="Georgia" panose="02040502050405020303" pitchFamily="18" charset="0"/>
              </a:rPr>
              <a:t>VIRTUAL – Clear rules about whose turn it is to speak may be necessary during virtual meetings to avoid team members talking over each other.</a:t>
            </a:r>
          </a:p>
          <a:p>
            <a:endParaRPr lang="en-US" sz="2600" dirty="0">
              <a:latin typeface="Georgia" panose="02040502050405020303" pitchFamily="18" charset="0"/>
            </a:endParaRPr>
          </a:p>
        </p:txBody>
      </p:sp>
      <p:sp>
        <p:nvSpPr>
          <p:cNvPr id="6" name="TextBox 5">
            <a:extLst>
              <a:ext uri="{FF2B5EF4-FFF2-40B4-BE49-F238E27FC236}">
                <a16:creationId xmlns:a16="http://schemas.microsoft.com/office/drawing/2014/main" id="{D85FF411-AF35-43E3-B1A1-BC1EC385B452}"/>
              </a:ext>
            </a:extLst>
          </p:cNvPr>
          <p:cNvSpPr txBox="1"/>
          <p:nvPr/>
        </p:nvSpPr>
        <p:spPr>
          <a:xfrm>
            <a:off x="8499434" y="7623313"/>
            <a:ext cx="2381250" cy="369332"/>
          </a:xfrm>
          <a:prstGeom prst="rect">
            <a:avLst/>
          </a:prstGeom>
          <a:noFill/>
        </p:spPr>
        <p:txBody>
          <a:bodyPr wrap="square" rtlCol="0">
            <a:spAutoFit/>
          </a:bodyPr>
          <a:lstStyle/>
          <a:p>
            <a:r>
              <a:rPr lang="en-US" sz="900" dirty="0">
                <a:hlinkClick r:id="rId4" tooltip="http://wiki.luni.lt/indexf506.html?title=Vaizdas:Apvalus_stalas.gif"/>
              </a:rPr>
              <a:t>This Photo</a:t>
            </a:r>
            <a:r>
              <a:rPr lang="en-US" sz="900" dirty="0"/>
              <a:t> by Unknown Author is licensed under </a:t>
            </a:r>
            <a:r>
              <a:rPr lang="en-US" sz="900" dirty="0">
                <a:hlinkClick r:id="rId5" tooltip="https://creativecommons.org/licenses/by/3.0/"/>
              </a:rPr>
              <a:t>CC BY</a:t>
            </a:r>
            <a:endParaRPr lang="en-US" sz="900" dirty="0"/>
          </a:p>
        </p:txBody>
      </p:sp>
      <p:sp>
        <p:nvSpPr>
          <p:cNvPr id="3" name="TextBox 2">
            <a:extLst>
              <a:ext uri="{FF2B5EF4-FFF2-40B4-BE49-F238E27FC236}">
                <a16:creationId xmlns:a16="http://schemas.microsoft.com/office/drawing/2014/main" id="{EFAFCCCA-9046-481F-A174-73CCCA8E491D}"/>
              </a:ext>
            </a:extLst>
          </p:cNvPr>
          <p:cNvSpPr txBox="1"/>
          <p:nvPr/>
        </p:nvSpPr>
        <p:spPr>
          <a:xfrm>
            <a:off x="653143" y="855185"/>
            <a:ext cx="10885714" cy="1200329"/>
          </a:xfrm>
          <a:prstGeom prst="rect">
            <a:avLst/>
          </a:prstGeom>
          <a:noFill/>
          <a:ln>
            <a:solidFill>
              <a:srgbClr val="0070C0"/>
            </a:solidFill>
          </a:ln>
        </p:spPr>
        <p:txBody>
          <a:bodyPr wrap="square" rtlCol="0">
            <a:spAutoFit/>
          </a:bodyPr>
          <a:lstStyle/>
          <a:p>
            <a:r>
              <a:rPr lang="en-US" sz="2400" b="1" dirty="0">
                <a:latin typeface="Georgia" panose="02040502050405020303" pitchFamily="18" charset="0"/>
              </a:rPr>
              <a:t>Team members take turns, usually in an order, sharing ideas or giving feedback on an idea. </a:t>
            </a:r>
            <a:r>
              <a:rPr lang="en-US" sz="2400" dirty="0">
                <a:latin typeface="Georgia" panose="02040502050405020303" pitchFamily="18" charset="0"/>
              </a:rPr>
              <a:t>The coach may act as a scribe, but must be careful not to elaborate on, or modify, the team ideas.</a:t>
            </a:r>
            <a:endParaRPr lang="en-US" sz="2400" dirty="0"/>
          </a:p>
        </p:txBody>
      </p:sp>
    </p:spTree>
    <p:extLst>
      <p:ext uri="{BB962C8B-B14F-4D97-AF65-F5344CB8AC3E}">
        <p14:creationId xmlns:p14="http://schemas.microsoft.com/office/powerpoint/2010/main" val="332639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9772-F4DC-447C-A6B1-4FDD6CFAA5A2}"/>
              </a:ext>
            </a:extLst>
          </p:cNvPr>
          <p:cNvSpPr>
            <a:spLocks noGrp="1"/>
          </p:cNvSpPr>
          <p:nvPr>
            <p:ph type="title"/>
          </p:nvPr>
        </p:nvSpPr>
        <p:spPr>
          <a:xfrm>
            <a:off x="457199" y="-172379"/>
            <a:ext cx="10711544" cy="1569660"/>
          </a:xfrm>
        </p:spPr>
        <p:txBody>
          <a:bodyPr>
            <a:normAutofit fontScale="90000"/>
          </a:bodyPr>
          <a:lstStyle/>
          <a:p>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JIGSAW</a:t>
            </a:r>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n-US" sz="7200" b="1" dirty="0"/>
          </a:p>
        </p:txBody>
      </p:sp>
      <p:sp>
        <p:nvSpPr>
          <p:cNvPr id="12" name="TextBox 11">
            <a:extLst>
              <a:ext uri="{FF2B5EF4-FFF2-40B4-BE49-F238E27FC236}">
                <a16:creationId xmlns:a16="http://schemas.microsoft.com/office/drawing/2014/main" id="{115CB4BB-8035-48FE-8A98-C59399A3A1DE}"/>
              </a:ext>
            </a:extLst>
          </p:cNvPr>
          <p:cNvSpPr txBox="1"/>
          <p:nvPr/>
        </p:nvSpPr>
        <p:spPr>
          <a:xfrm>
            <a:off x="5641521" y="2971800"/>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5B692C23-17CD-4791-9873-B5D9AADBD045}"/>
              </a:ext>
            </a:extLst>
          </p:cNvPr>
          <p:cNvSpPr txBox="1"/>
          <p:nvPr/>
        </p:nvSpPr>
        <p:spPr>
          <a:xfrm flipH="1">
            <a:off x="457199" y="2968371"/>
            <a:ext cx="11481756" cy="3785652"/>
          </a:xfrm>
          <a:prstGeom prst="rect">
            <a:avLst/>
          </a:prstGeom>
          <a:noFill/>
        </p:spPr>
        <p:txBody>
          <a:bodyPr wrap="square" rtlCol="0">
            <a:spAutoFit/>
          </a:bodyPr>
          <a:lstStyle/>
          <a:p>
            <a:r>
              <a:rPr lang="en-US" sz="2400" dirty="0">
                <a:latin typeface="Georgia" panose="02040502050405020303" pitchFamily="18" charset="0"/>
              </a:rPr>
              <a:t>Some Reasons to Use Jigsaw:</a:t>
            </a:r>
          </a:p>
          <a:p>
            <a:pPr marL="457200" indent="-457200">
              <a:buFont typeface="Arial" panose="020B0604020202020204" pitchFamily="34" charset="0"/>
              <a:buChar char="•"/>
            </a:pPr>
            <a:r>
              <a:rPr lang="en-US" sz="2400" dirty="0">
                <a:latin typeface="Georgia" panose="02040502050405020303" pitchFamily="18" charset="0"/>
              </a:rPr>
              <a:t>One or more team members are dominating group think. </a:t>
            </a:r>
          </a:p>
          <a:p>
            <a:pPr marL="457200" indent="-457200">
              <a:buFont typeface="Arial" panose="020B0604020202020204" pitchFamily="34" charset="0"/>
              <a:buChar char="•"/>
            </a:pPr>
            <a:r>
              <a:rPr lang="en-US" sz="2400" dirty="0">
                <a:latin typeface="Georgia" panose="02040502050405020303" pitchFamily="18" charset="0"/>
              </a:rPr>
              <a:t>One or more team members are more comfortable sharing </a:t>
            </a:r>
          </a:p>
          <a:p>
            <a:r>
              <a:rPr lang="en-US" sz="2400" dirty="0">
                <a:latin typeface="Georgia" panose="02040502050405020303" pitchFamily="18" charset="0"/>
              </a:rPr>
              <a:t>       ideas in a smaller group setting.</a:t>
            </a:r>
          </a:p>
          <a:p>
            <a:pPr marL="457200" indent="-457200">
              <a:buFont typeface="Arial" panose="020B0604020202020204" pitchFamily="34" charset="0"/>
              <a:buChar char="•"/>
            </a:pPr>
            <a:r>
              <a:rPr lang="en-US" sz="2400" dirty="0">
                <a:latin typeface="Georgia" panose="02040502050405020303" pitchFamily="18" charset="0"/>
              </a:rPr>
              <a:t>Some team members work together better than others.</a:t>
            </a:r>
          </a:p>
          <a:p>
            <a:pPr marL="457200" indent="-457200">
              <a:buFont typeface="Arial" panose="020B0604020202020204" pitchFamily="34" charset="0"/>
              <a:buChar char="•"/>
            </a:pPr>
            <a:r>
              <a:rPr lang="en-US" sz="2400" dirty="0">
                <a:latin typeface="Georgia" panose="02040502050405020303" pitchFamily="18" charset="0"/>
              </a:rPr>
              <a:t>Team members have different strengths which can be best used </a:t>
            </a:r>
          </a:p>
          <a:p>
            <a:r>
              <a:rPr lang="en-US" sz="2400" dirty="0">
                <a:latin typeface="Georgia" panose="02040502050405020303" pitchFamily="18" charset="0"/>
              </a:rPr>
              <a:t>       by allowing them to focus on certain areas.</a:t>
            </a:r>
          </a:p>
          <a:p>
            <a:pPr marL="457200" indent="-457200">
              <a:buFont typeface="Arial" panose="020B0604020202020204" pitchFamily="34" charset="0"/>
              <a:buChar char="•"/>
            </a:pPr>
            <a:r>
              <a:rPr lang="en-US" sz="2400" dirty="0">
                <a:latin typeface="Georgia" panose="02040502050405020303" pitchFamily="18" charset="0"/>
              </a:rPr>
              <a:t>There are a lot of decisions to be made and the group think process is inefficient.</a:t>
            </a:r>
          </a:p>
          <a:p>
            <a:pPr marL="457200" indent="-457200">
              <a:buFont typeface="Arial" panose="020B0604020202020204" pitchFamily="34" charset="0"/>
              <a:buChar char="•"/>
            </a:pPr>
            <a:r>
              <a:rPr lang="en-US" sz="2400" dirty="0">
                <a:solidFill>
                  <a:srgbClr val="7030A0"/>
                </a:solidFill>
                <a:latin typeface="Georgia" panose="02040502050405020303" pitchFamily="18" charset="0"/>
              </a:rPr>
              <a:t>VIRTUAL – Team members in the same family, cohort, or other “bubble” may be able to work together in-person and report back to the team virtually.</a:t>
            </a:r>
          </a:p>
        </p:txBody>
      </p:sp>
      <p:sp>
        <p:nvSpPr>
          <p:cNvPr id="8" name="TextBox 7">
            <a:extLst>
              <a:ext uri="{FF2B5EF4-FFF2-40B4-BE49-F238E27FC236}">
                <a16:creationId xmlns:a16="http://schemas.microsoft.com/office/drawing/2014/main" id="{5FBDDD3F-E06E-49FD-A4BF-C5C6A271C19D}"/>
              </a:ext>
            </a:extLst>
          </p:cNvPr>
          <p:cNvSpPr txBox="1"/>
          <p:nvPr/>
        </p:nvSpPr>
        <p:spPr>
          <a:xfrm>
            <a:off x="11538857" y="7398179"/>
            <a:ext cx="1584960" cy="507831"/>
          </a:xfrm>
          <a:prstGeom prst="rect">
            <a:avLst/>
          </a:prstGeom>
          <a:noFill/>
        </p:spPr>
        <p:txBody>
          <a:bodyPr wrap="square" rtlCol="0">
            <a:spAutoFit/>
          </a:bodyPr>
          <a:lstStyle/>
          <a:p>
            <a:r>
              <a:rPr lang="en-US" sz="900" dirty="0">
                <a:hlinkClick r:id="rId3" tooltip="https://thinkneuroscience.wordpress.com/2013/04/11/the-myth-of-learning-styles/"/>
              </a:rPr>
              <a:t>This Photo</a:t>
            </a:r>
            <a:r>
              <a:rPr lang="en-US" sz="900" dirty="0"/>
              <a:t> by Unknown Author is licensed under </a:t>
            </a:r>
            <a:r>
              <a:rPr lang="en-US" sz="900" dirty="0">
                <a:hlinkClick r:id="rId4" tooltip="https://creativecommons.org/licenses/by-nc/3.0/"/>
              </a:rPr>
              <a:t>CC BY-NC</a:t>
            </a:r>
            <a:endParaRPr lang="en-US" sz="900" dirty="0"/>
          </a:p>
        </p:txBody>
      </p:sp>
      <p:pic>
        <p:nvPicPr>
          <p:cNvPr id="6" name="Picture 5">
            <a:extLst>
              <a:ext uri="{FF2B5EF4-FFF2-40B4-BE49-F238E27FC236}">
                <a16:creationId xmlns:a16="http://schemas.microsoft.com/office/drawing/2014/main" id="{EAC18C6D-6DA6-4CC2-A86C-3C483A9B995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889696">
            <a:off x="9337743" y="2975931"/>
            <a:ext cx="2642375" cy="2089678"/>
          </a:xfrm>
          <a:prstGeom prst="rect">
            <a:avLst/>
          </a:prstGeom>
        </p:spPr>
      </p:pic>
      <p:sp>
        <p:nvSpPr>
          <p:cNvPr id="9" name="TextBox 8">
            <a:extLst>
              <a:ext uri="{FF2B5EF4-FFF2-40B4-BE49-F238E27FC236}">
                <a16:creationId xmlns:a16="http://schemas.microsoft.com/office/drawing/2014/main" id="{693805E5-D483-4C60-8177-AC5CC23FA858}"/>
              </a:ext>
            </a:extLst>
          </p:cNvPr>
          <p:cNvSpPr txBox="1"/>
          <p:nvPr/>
        </p:nvSpPr>
        <p:spPr>
          <a:xfrm>
            <a:off x="9157658" y="7282763"/>
            <a:ext cx="3444721" cy="230832"/>
          </a:xfrm>
          <a:prstGeom prst="rect">
            <a:avLst/>
          </a:prstGeom>
          <a:noFill/>
        </p:spPr>
        <p:txBody>
          <a:bodyPr wrap="square" rtlCol="0">
            <a:spAutoFit/>
          </a:bodyPr>
          <a:lstStyle/>
          <a:p>
            <a:r>
              <a:rPr lang="en-US" sz="900">
                <a:hlinkClick r:id="rId6" tooltip="http://www.pngall.com/jigsaw-puzzle-png"/>
              </a:rPr>
              <a:t>This Photo</a:t>
            </a:r>
            <a:r>
              <a:rPr lang="en-US" sz="900"/>
              <a:t> by Unknown Author is licensed under </a:t>
            </a:r>
            <a:r>
              <a:rPr lang="en-US" sz="900">
                <a:hlinkClick r:id="rId4" tooltip="https://creativecommons.org/licenses/by-nc/3.0/"/>
              </a:rPr>
              <a:t>CC BY-NC</a:t>
            </a:r>
            <a:endParaRPr lang="en-US" sz="900"/>
          </a:p>
        </p:txBody>
      </p:sp>
      <p:sp>
        <p:nvSpPr>
          <p:cNvPr id="3" name="TextBox 2">
            <a:extLst>
              <a:ext uri="{FF2B5EF4-FFF2-40B4-BE49-F238E27FC236}">
                <a16:creationId xmlns:a16="http://schemas.microsoft.com/office/drawing/2014/main" id="{93367CB2-D32D-4C86-979C-B028A105B968}"/>
              </a:ext>
            </a:extLst>
          </p:cNvPr>
          <p:cNvSpPr txBox="1"/>
          <p:nvPr/>
        </p:nvSpPr>
        <p:spPr>
          <a:xfrm>
            <a:off x="457200" y="1080758"/>
            <a:ext cx="11481756" cy="1569660"/>
          </a:xfrm>
          <a:prstGeom prst="rect">
            <a:avLst/>
          </a:prstGeom>
          <a:noFill/>
          <a:ln>
            <a:solidFill>
              <a:srgbClr val="0070C0"/>
            </a:solidFill>
          </a:ln>
        </p:spPr>
        <p:txBody>
          <a:bodyPr wrap="square" rtlCol="0">
            <a:spAutoFit/>
          </a:bodyPr>
          <a:lstStyle/>
          <a:p>
            <a:r>
              <a:rPr lang="en-US" sz="2400" b="1" dirty="0">
                <a:latin typeface="Georgia" panose="02040502050405020303" pitchFamily="18" charset="0"/>
              </a:rPr>
              <a:t>Divide the team into two or three smaller groups to brainstorm about the same element, or different elements, of the problem</a:t>
            </a:r>
            <a:r>
              <a:rPr lang="en-US" sz="2400" dirty="0">
                <a:latin typeface="Georgia" panose="02040502050405020303" pitchFamily="18" charset="0"/>
              </a:rPr>
              <a:t>. The smaller groups then come back together to share their ideas. The team can choose their favorite ideas, combine them, or use them as a jumping off point for other ideas.</a:t>
            </a:r>
          </a:p>
        </p:txBody>
      </p:sp>
    </p:spTree>
    <p:extLst>
      <p:ext uri="{BB962C8B-B14F-4D97-AF65-F5344CB8AC3E}">
        <p14:creationId xmlns:p14="http://schemas.microsoft.com/office/powerpoint/2010/main" val="160925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9772-F4DC-447C-A6B1-4FDD6CFAA5A2}"/>
              </a:ext>
            </a:extLst>
          </p:cNvPr>
          <p:cNvSpPr>
            <a:spLocks noGrp="1"/>
          </p:cNvSpPr>
          <p:nvPr>
            <p:ph type="title"/>
          </p:nvPr>
        </p:nvSpPr>
        <p:spPr>
          <a:xfrm>
            <a:off x="653143" y="19259"/>
            <a:ext cx="10515600" cy="1325563"/>
          </a:xfrm>
        </p:spPr>
        <p:txBody>
          <a:bodyPr>
            <a:normAutofit fontScale="90000"/>
          </a:bodyPr>
          <a:lstStyle/>
          <a:p>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STICKY NOTES</a:t>
            </a:r>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n-US" sz="7200" b="1" dirty="0"/>
          </a:p>
        </p:txBody>
      </p:sp>
      <p:sp>
        <p:nvSpPr>
          <p:cNvPr id="12" name="TextBox 11">
            <a:extLst>
              <a:ext uri="{FF2B5EF4-FFF2-40B4-BE49-F238E27FC236}">
                <a16:creationId xmlns:a16="http://schemas.microsoft.com/office/drawing/2014/main" id="{115CB4BB-8035-48FE-8A98-C59399A3A1DE}"/>
              </a:ext>
            </a:extLst>
          </p:cNvPr>
          <p:cNvSpPr txBox="1"/>
          <p:nvPr/>
        </p:nvSpPr>
        <p:spPr>
          <a:xfrm>
            <a:off x="5641521" y="2971800"/>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5B692C23-17CD-4791-9873-B5D9AADBD045}"/>
              </a:ext>
            </a:extLst>
          </p:cNvPr>
          <p:cNvSpPr txBox="1"/>
          <p:nvPr/>
        </p:nvSpPr>
        <p:spPr>
          <a:xfrm flipH="1">
            <a:off x="525359" y="2914101"/>
            <a:ext cx="11141281" cy="3785652"/>
          </a:xfrm>
          <a:prstGeom prst="rect">
            <a:avLst/>
          </a:prstGeom>
          <a:noFill/>
        </p:spPr>
        <p:txBody>
          <a:bodyPr wrap="square" rtlCol="0">
            <a:spAutoFit/>
          </a:bodyPr>
          <a:lstStyle/>
          <a:p>
            <a:r>
              <a:rPr lang="en-US" sz="2400" dirty="0">
                <a:latin typeface="Georgia" panose="02040502050405020303" pitchFamily="18" charset="0"/>
              </a:rPr>
              <a:t>Some Reasons to Use Sticky Notes:</a:t>
            </a:r>
          </a:p>
          <a:p>
            <a:pPr marL="457200" indent="-457200">
              <a:buFont typeface="Arial" panose="020B0604020202020204" pitchFamily="34" charset="0"/>
              <a:buChar char="•"/>
            </a:pPr>
            <a:r>
              <a:rPr lang="en-US" sz="2400" dirty="0">
                <a:latin typeface="Georgia" panose="02040502050405020303" pitchFamily="18" charset="0"/>
              </a:rPr>
              <a:t>One or more team members are hesitant to share their ideas in group think.</a:t>
            </a:r>
          </a:p>
          <a:p>
            <a:pPr marL="457200" indent="-457200">
              <a:buFont typeface="Arial" panose="020B0604020202020204" pitchFamily="34" charset="0"/>
              <a:buChar char="•"/>
            </a:pPr>
            <a:r>
              <a:rPr lang="en-US" sz="2400" dirty="0">
                <a:latin typeface="Georgia" panose="02040502050405020303" pitchFamily="18" charset="0"/>
              </a:rPr>
              <a:t>The team is better able to evaluate ideas on their merits when shared anonymously. </a:t>
            </a:r>
          </a:p>
          <a:p>
            <a:pPr marL="457200" indent="-457200">
              <a:buFont typeface="Arial" panose="020B0604020202020204" pitchFamily="34" charset="0"/>
              <a:buChar char="•"/>
            </a:pPr>
            <a:r>
              <a:rPr lang="en-US" sz="2400" dirty="0">
                <a:latin typeface="Georgia" panose="02040502050405020303" pitchFamily="18" charset="0"/>
              </a:rPr>
              <a:t>There are a lot of decisions to be made and it will be more efficient to evaluate ideas for several elements at one time. </a:t>
            </a:r>
          </a:p>
          <a:p>
            <a:pPr marL="457200" indent="-457200">
              <a:buFont typeface="Arial" panose="020B0604020202020204" pitchFamily="34" charset="0"/>
              <a:buChar char="•"/>
            </a:pPr>
            <a:r>
              <a:rPr lang="en-US" sz="2400" dirty="0">
                <a:latin typeface="Georgia" panose="02040502050405020303" pitchFamily="18" charset="0"/>
              </a:rPr>
              <a:t>Team members are able to think about, piggyback, and consider twists on others’ ideas when they are not focused on getting their original ideas out.</a:t>
            </a:r>
          </a:p>
          <a:p>
            <a:pPr marL="457200" indent="-457200">
              <a:buFont typeface="Arial" panose="020B0604020202020204" pitchFamily="34" charset="0"/>
              <a:buChar char="•"/>
            </a:pPr>
            <a:r>
              <a:rPr lang="en-US" sz="2400" dirty="0">
                <a:solidFill>
                  <a:srgbClr val="7030A0"/>
                </a:solidFill>
                <a:latin typeface="Georgia" panose="02040502050405020303" pitchFamily="18" charset="0"/>
              </a:rPr>
              <a:t>VIRTUAL – Padlet.com allows team members to type their ideas on virtual sticky notes and put them on a shared </a:t>
            </a:r>
            <a:r>
              <a:rPr lang="en-US" sz="2400" dirty="0" err="1">
                <a:solidFill>
                  <a:srgbClr val="7030A0"/>
                </a:solidFill>
                <a:latin typeface="Georgia" panose="02040502050405020303" pitchFamily="18" charset="0"/>
              </a:rPr>
              <a:t>padlet</a:t>
            </a:r>
            <a:r>
              <a:rPr lang="en-US" sz="2400" dirty="0">
                <a:solidFill>
                  <a:srgbClr val="7030A0"/>
                </a:solidFill>
                <a:latin typeface="Georgia" panose="02040502050405020303" pitchFamily="18" charset="0"/>
              </a:rPr>
              <a:t> during virtual/hybrid meetings. </a:t>
            </a:r>
          </a:p>
        </p:txBody>
      </p:sp>
      <p:sp>
        <p:nvSpPr>
          <p:cNvPr id="5" name="TextBox 4">
            <a:extLst>
              <a:ext uri="{FF2B5EF4-FFF2-40B4-BE49-F238E27FC236}">
                <a16:creationId xmlns:a16="http://schemas.microsoft.com/office/drawing/2014/main" id="{71B262CC-E973-4043-90E2-2B762585DAF1}"/>
              </a:ext>
            </a:extLst>
          </p:cNvPr>
          <p:cNvSpPr txBox="1"/>
          <p:nvPr/>
        </p:nvSpPr>
        <p:spPr>
          <a:xfrm>
            <a:off x="653143" y="1015713"/>
            <a:ext cx="8599714" cy="1569660"/>
          </a:xfrm>
          <a:prstGeom prst="rect">
            <a:avLst/>
          </a:prstGeom>
          <a:noFill/>
          <a:ln>
            <a:solidFill>
              <a:srgbClr val="0070C0"/>
            </a:solidFill>
          </a:ln>
        </p:spPr>
        <p:txBody>
          <a:bodyPr wrap="square" rtlCol="0">
            <a:spAutoFit/>
          </a:bodyPr>
          <a:lstStyle/>
          <a:p>
            <a:r>
              <a:rPr lang="en-US" sz="2400" dirty="0">
                <a:latin typeface="Georgia" panose="02040502050405020303" pitchFamily="18" charset="0"/>
              </a:rPr>
              <a:t>The problem is broken down into several of its required parts, each with its own sticky note color. Team members write their ideas on sticky notes. All of the sticky notes are put on a table/board as </a:t>
            </a:r>
            <a:r>
              <a:rPr lang="en-US" sz="2400" b="1" i="1" u="sng" dirty="0">
                <a:latin typeface="Georgia" panose="02040502050405020303" pitchFamily="18" charset="0"/>
              </a:rPr>
              <a:t>team ideas </a:t>
            </a:r>
            <a:r>
              <a:rPr lang="en-US" sz="2400" dirty="0">
                <a:latin typeface="Georgia" panose="02040502050405020303" pitchFamily="18" charset="0"/>
              </a:rPr>
              <a:t>to be considered. </a:t>
            </a:r>
          </a:p>
        </p:txBody>
      </p:sp>
      <p:pic>
        <p:nvPicPr>
          <p:cNvPr id="4" name="Picture 3" descr="Timeline&#10;&#10;Description automatically generated">
            <a:extLst>
              <a:ext uri="{FF2B5EF4-FFF2-40B4-BE49-F238E27FC236}">
                <a16:creationId xmlns:a16="http://schemas.microsoft.com/office/drawing/2014/main" id="{96BC6E88-4E13-4918-940A-38A8DE09A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857" y="342537"/>
            <a:ext cx="2764270" cy="2261675"/>
          </a:xfrm>
          <a:prstGeom prst="rect">
            <a:avLst/>
          </a:prstGeom>
        </p:spPr>
      </p:pic>
    </p:spTree>
    <p:extLst>
      <p:ext uri="{BB962C8B-B14F-4D97-AF65-F5344CB8AC3E}">
        <p14:creationId xmlns:p14="http://schemas.microsoft.com/office/powerpoint/2010/main" val="363606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56509D7-9634-4872-915C-FBA20AA54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19" y="250584"/>
            <a:ext cx="11450606" cy="6607416"/>
          </a:xfrm>
          <a:prstGeom prst="rect">
            <a:avLst/>
          </a:prstGeom>
        </p:spPr>
      </p:pic>
    </p:spTree>
    <p:extLst>
      <p:ext uri="{BB962C8B-B14F-4D97-AF65-F5344CB8AC3E}">
        <p14:creationId xmlns:p14="http://schemas.microsoft.com/office/powerpoint/2010/main" val="359939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timeline&#10;&#10;Description automatically generated">
            <a:extLst>
              <a:ext uri="{FF2B5EF4-FFF2-40B4-BE49-F238E27FC236}">
                <a16:creationId xmlns:a16="http://schemas.microsoft.com/office/drawing/2014/main" id="{BD00B666-43B5-4174-9395-6728C0B1A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90" y="155121"/>
            <a:ext cx="11792820" cy="6547758"/>
          </a:xfrm>
          <a:prstGeom prst="rect">
            <a:avLst/>
          </a:prstGeom>
        </p:spPr>
      </p:pic>
    </p:spTree>
    <p:extLst>
      <p:ext uri="{BB962C8B-B14F-4D97-AF65-F5344CB8AC3E}">
        <p14:creationId xmlns:p14="http://schemas.microsoft.com/office/powerpoint/2010/main" val="1537804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9772-F4DC-447C-A6B1-4FDD6CFAA5A2}"/>
              </a:ext>
            </a:extLst>
          </p:cNvPr>
          <p:cNvSpPr>
            <a:spLocks noGrp="1"/>
          </p:cNvSpPr>
          <p:nvPr>
            <p:ph type="title"/>
          </p:nvPr>
        </p:nvSpPr>
        <p:spPr>
          <a:xfrm>
            <a:off x="653143" y="33316"/>
            <a:ext cx="10515600" cy="1325563"/>
          </a:xfrm>
        </p:spPr>
        <p:txBody>
          <a:bodyPr>
            <a:normAutofit fontScale="90000"/>
          </a:bodyPr>
          <a:lstStyle/>
          <a:p>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DIAMOND</a:t>
            </a:r>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n-US" sz="7200" b="1" dirty="0"/>
          </a:p>
        </p:txBody>
      </p:sp>
      <p:sp>
        <p:nvSpPr>
          <p:cNvPr id="4" name="Content Placeholder 3">
            <a:extLst>
              <a:ext uri="{FF2B5EF4-FFF2-40B4-BE49-F238E27FC236}">
                <a16:creationId xmlns:a16="http://schemas.microsoft.com/office/drawing/2014/main" id="{3F905321-9795-4052-AB9B-20F38F393CBC}"/>
              </a:ext>
            </a:extLst>
          </p:cNvPr>
          <p:cNvSpPr>
            <a:spLocks noGrp="1"/>
          </p:cNvSpPr>
          <p:nvPr>
            <p:ph idx="1"/>
          </p:nvPr>
        </p:nvSpPr>
        <p:spPr>
          <a:xfrm>
            <a:off x="653143" y="3930891"/>
            <a:ext cx="10695214" cy="2457010"/>
          </a:xfrm>
        </p:spPr>
        <p:txBody>
          <a:bodyPr>
            <a:normAutofit fontScale="92500" lnSpcReduction="10000"/>
          </a:bodyPr>
          <a:lstStyle/>
          <a:p>
            <a:pPr marL="0" indent="0">
              <a:buNone/>
            </a:pPr>
            <a:endParaRPr lang="en-US" sz="1100" dirty="0">
              <a:latin typeface="Georgia" panose="02040502050405020303" pitchFamily="18" charset="0"/>
            </a:endParaRPr>
          </a:p>
          <a:p>
            <a:pPr marL="0" indent="0">
              <a:buNone/>
            </a:pPr>
            <a:r>
              <a:rPr lang="en-US" sz="2600" dirty="0">
                <a:latin typeface="Georgia" panose="02040502050405020303" pitchFamily="18" charset="0"/>
              </a:rPr>
              <a:t>Underlying all of the methods described so far is the Diamond Brainstorming Method premise that a team should build on their initial ideas and seek to exhaust all of their possible ideas before evaluating and eliminating all but the final one. This is not necessarily included as a separate method, but because it provides a nice visual representation of all of the brainstorming processes. </a:t>
            </a:r>
          </a:p>
          <a:p>
            <a:pPr marL="0" indent="0">
              <a:buNone/>
            </a:pPr>
            <a:endParaRPr lang="en-US" sz="900" dirty="0">
              <a:latin typeface="Georgia" panose="02040502050405020303" pitchFamily="18" charset="0"/>
            </a:endParaRPr>
          </a:p>
          <a:p>
            <a:pPr marL="0" indent="0">
              <a:buNone/>
            </a:pPr>
            <a:r>
              <a:rPr lang="en-US" sz="2600" dirty="0">
                <a:latin typeface="Georgia" panose="02040502050405020303" pitchFamily="18" charset="0"/>
              </a:rPr>
              <a:t>And because it is a good segue into the next step . . . </a:t>
            </a:r>
            <a:endParaRPr lang="en-US" dirty="0"/>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a:p>
            <a:pPr marL="0" indent="0">
              <a:buNone/>
            </a:pPr>
            <a:endParaRPr lang="en-US" dirty="0">
              <a:latin typeface="Georgia" panose="02040502050405020303" pitchFamily="18" charset="0"/>
            </a:endParaRPr>
          </a:p>
          <a:p>
            <a:pPr marL="0" indent="0">
              <a:buNone/>
            </a:pPr>
            <a:endParaRPr lang="en-US" dirty="0">
              <a:latin typeface="Georgia" panose="02040502050405020303" pitchFamily="18" charset="0"/>
            </a:endParaRPr>
          </a:p>
        </p:txBody>
      </p:sp>
      <p:sp>
        <p:nvSpPr>
          <p:cNvPr id="12" name="TextBox 11">
            <a:extLst>
              <a:ext uri="{FF2B5EF4-FFF2-40B4-BE49-F238E27FC236}">
                <a16:creationId xmlns:a16="http://schemas.microsoft.com/office/drawing/2014/main" id="{115CB4BB-8035-48FE-8A98-C59399A3A1DE}"/>
              </a:ext>
            </a:extLst>
          </p:cNvPr>
          <p:cNvSpPr txBox="1"/>
          <p:nvPr/>
        </p:nvSpPr>
        <p:spPr>
          <a:xfrm>
            <a:off x="5641521" y="2971800"/>
            <a:ext cx="914400" cy="914400"/>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B42F54DF-5CFA-4874-82A7-0240C0560FB2}"/>
              </a:ext>
            </a:extLst>
          </p:cNvPr>
          <p:cNvPicPr>
            <a:picLocks noChangeAspect="1"/>
          </p:cNvPicPr>
          <p:nvPr/>
        </p:nvPicPr>
        <p:blipFill>
          <a:blip r:embed="rId3"/>
          <a:stretch>
            <a:fillRect/>
          </a:stretch>
        </p:blipFill>
        <p:spPr>
          <a:xfrm>
            <a:off x="2759528" y="1069308"/>
            <a:ext cx="7315201" cy="3054096"/>
          </a:xfrm>
          <a:prstGeom prst="rect">
            <a:avLst/>
          </a:prstGeom>
        </p:spPr>
      </p:pic>
    </p:spTree>
    <p:extLst>
      <p:ext uri="{BB962C8B-B14F-4D97-AF65-F5344CB8AC3E}">
        <p14:creationId xmlns:p14="http://schemas.microsoft.com/office/powerpoint/2010/main" val="406190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5816-06D8-46AE-ABAB-086F921F295B}"/>
              </a:ext>
            </a:extLst>
          </p:cNvPr>
          <p:cNvSpPr>
            <a:spLocks noGrp="1"/>
          </p:cNvSpPr>
          <p:nvPr>
            <p:ph type="title"/>
          </p:nvPr>
        </p:nvSpPr>
        <p:spPr>
          <a:xfrm>
            <a:off x="838200" y="365125"/>
            <a:ext cx="10515600" cy="843189"/>
          </a:xfrm>
        </p:spPr>
        <p:txBody>
          <a:bodyPr>
            <a:normAutofit fontScale="90000"/>
          </a:bodyPr>
          <a:lstStyle/>
          <a:p>
            <a:pPr algn="ctr"/>
            <a:r>
              <a:rPr lang="en-US" sz="4000" b="1" dirty="0">
                <a:latin typeface="Georgia" panose="02040502050405020303" pitchFamily="18" charset="0"/>
              </a:rPr>
              <a:t>HOW TO BRAINSTORM</a:t>
            </a:r>
            <a:br>
              <a:rPr lang="en-US" dirty="0"/>
            </a:br>
            <a:endParaRPr lang="en-US" sz="2800" i="1" dirty="0"/>
          </a:p>
        </p:txBody>
      </p:sp>
      <p:sp>
        <p:nvSpPr>
          <p:cNvPr id="7" name="TextBox 6">
            <a:extLst>
              <a:ext uri="{FF2B5EF4-FFF2-40B4-BE49-F238E27FC236}">
                <a16:creationId xmlns:a16="http://schemas.microsoft.com/office/drawing/2014/main" id="{33A8C1E8-743A-454C-8145-C5ED837C5826}"/>
              </a:ext>
            </a:extLst>
          </p:cNvPr>
          <p:cNvSpPr txBox="1"/>
          <p:nvPr/>
        </p:nvSpPr>
        <p:spPr>
          <a:xfrm>
            <a:off x="714047" y="1136598"/>
            <a:ext cx="10515600" cy="1031051"/>
          </a:xfrm>
          <a:prstGeom prst="rect">
            <a:avLst/>
          </a:prstGeom>
          <a:noFill/>
        </p:spPr>
        <p:txBody>
          <a:bodyPr wrap="square" rtlCol="0">
            <a:spAutoFit/>
          </a:bodyPr>
          <a:lstStyle/>
          <a:p>
            <a:r>
              <a:rPr lang="en-US" sz="3200" dirty="0">
                <a:latin typeface="Georgia" panose="02040502050405020303" pitchFamily="18" charset="0"/>
              </a:rPr>
              <a:t>	       </a:t>
            </a:r>
            <a:r>
              <a:rPr lang="en-US" sz="3200" u="sng" dirty="0">
                <a:latin typeface="Georgia" panose="02040502050405020303" pitchFamily="18" charset="0"/>
              </a:rPr>
              <a:t>EVALUATE AND NARROW THE IDEAS</a:t>
            </a:r>
          </a:p>
          <a:p>
            <a:endParaRPr lang="en-US" sz="1100" kern="1200" dirty="0">
              <a:solidFill>
                <a:schemeClr val="tx1"/>
              </a:solidFill>
              <a:latin typeface="+mn-lt"/>
              <a:ea typeface="+mn-ea"/>
              <a:cs typeface="+mn-cs"/>
            </a:endParaRPr>
          </a:p>
          <a:p>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0AE1A2BA-EF92-4CCF-B57E-ED5CF44DF693}"/>
              </a:ext>
            </a:extLst>
          </p:cNvPr>
          <p:cNvSpPr txBox="1"/>
          <p:nvPr/>
        </p:nvSpPr>
        <p:spPr>
          <a:xfrm>
            <a:off x="838200" y="1992065"/>
            <a:ext cx="10934700" cy="5478423"/>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Georgia" panose="02040502050405020303" pitchFamily="18" charset="0"/>
              </a:rPr>
              <a:t>Review your </a:t>
            </a:r>
            <a:r>
              <a:rPr lang="en-US" sz="2400" b="1" dirty="0">
                <a:latin typeface="Georgia" panose="02040502050405020303" pitchFamily="18" charset="0"/>
              </a:rPr>
              <a:t>team rules </a:t>
            </a:r>
            <a:r>
              <a:rPr lang="en-US" sz="2400" dirty="0">
                <a:latin typeface="Georgia" panose="02040502050405020303" pitchFamily="18" charset="0"/>
              </a:rPr>
              <a:t>and/or prior discussions about how to respond to ideas that they do not initially understand or like.</a:t>
            </a:r>
          </a:p>
          <a:p>
            <a:pPr marL="457200" indent="-457200">
              <a:buFont typeface="Arial" panose="020B0604020202020204" pitchFamily="34" charset="0"/>
              <a:buChar char="•"/>
            </a:pPr>
            <a:endParaRPr lang="en-US" sz="6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Teams should </a:t>
            </a:r>
            <a:r>
              <a:rPr lang="en-US" sz="2400" b="1" dirty="0">
                <a:latin typeface="Georgia" panose="02040502050405020303" pitchFamily="18" charset="0"/>
              </a:rPr>
              <a:t>group similar ideas </a:t>
            </a:r>
            <a:r>
              <a:rPr lang="en-US" sz="2400" dirty="0">
                <a:latin typeface="Georgia" panose="02040502050405020303" pitchFamily="18" charset="0"/>
              </a:rPr>
              <a:t>into manageable categories.</a:t>
            </a:r>
          </a:p>
          <a:p>
            <a:pPr marL="457200" indent="-457200">
              <a:buFont typeface="Arial" panose="020B0604020202020204" pitchFamily="34" charset="0"/>
              <a:buChar char="•"/>
            </a:pPr>
            <a:endParaRPr lang="en-US" sz="6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Encourage team members to focus on </a:t>
            </a:r>
            <a:r>
              <a:rPr lang="en-US" sz="2400" b="1" dirty="0">
                <a:latin typeface="Georgia" panose="02040502050405020303" pitchFamily="18" charset="0"/>
              </a:rPr>
              <a:t>long-term problem language </a:t>
            </a:r>
            <a:r>
              <a:rPr lang="en-US" sz="2400" dirty="0">
                <a:latin typeface="Georgia" panose="02040502050405020303" pitchFamily="18" charset="0"/>
              </a:rPr>
              <a:t>when advocating for, or expressing concerns about, an idea.</a:t>
            </a:r>
          </a:p>
          <a:p>
            <a:pPr marL="457200" indent="-457200">
              <a:buFont typeface="Arial" panose="020B0604020202020204" pitchFamily="34" charset="0"/>
              <a:buChar char="•"/>
            </a:pPr>
            <a:endParaRPr lang="en-US" sz="6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Encourage team members to </a:t>
            </a:r>
            <a:r>
              <a:rPr lang="en-US" sz="2400" b="1" dirty="0">
                <a:latin typeface="Georgia" panose="02040502050405020303" pitchFamily="18" charset="0"/>
              </a:rPr>
              <a:t>be specific </a:t>
            </a:r>
            <a:r>
              <a:rPr lang="en-US" sz="2400" dirty="0">
                <a:latin typeface="Georgia" panose="02040502050405020303" pitchFamily="18" charset="0"/>
              </a:rPr>
              <a:t>about their concerns, rather than making general negative statements.</a:t>
            </a:r>
          </a:p>
          <a:p>
            <a:pPr marL="457200" indent="-457200">
              <a:buFont typeface="Arial" panose="020B0604020202020204" pitchFamily="34" charset="0"/>
              <a:buChar char="•"/>
            </a:pPr>
            <a:endParaRPr lang="en-US" sz="6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Second City’s “</a:t>
            </a:r>
            <a:r>
              <a:rPr lang="en-US" sz="2400" b="1" dirty="0">
                <a:latin typeface="Georgia" panose="02040502050405020303" pitchFamily="18" charset="0"/>
              </a:rPr>
              <a:t>Two-Strike Rule</a:t>
            </a:r>
            <a:r>
              <a:rPr lang="en-US" sz="2400" dirty="0">
                <a:latin typeface="Georgia" panose="02040502050405020303" pitchFamily="18" charset="0"/>
              </a:rPr>
              <a:t>” – Suggest an idea. If not accepted the 1</a:t>
            </a:r>
            <a:r>
              <a:rPr lang="en-US" sz="2400" baseline="30000" dirty="0">
                <a:latin typeface="Georgia" panose="02040502050405020303" pitchFamily="18" charset="0"/>
              </a:rPr>
              <a:t>st</a:t>
            </a:r>
            <a:r>
              <a:rPr lang="en-US" sz="2400" dirty="0">
                <a:latin typeface="Georgia" panose="02040502050405020303" pitchFamily="18" charset="0"/>
              </a:rPr>
              <a:t> time, you may clarify/modify/add to it. If not accepted the 2</a:t>
            </a:r>
            <a:r>
              <a:rPr lang="en-US" sz="2400" baseline="30000" dirty="0">
                <a:latin typeface="Georgia" panose="02040502050405020303" pitchFamily="18" charset="0"/>
              </a:rPr>
              <a:t>nd</a:t>
            </a:r>
            <a:r>
              <a:rPr lang="en-US" sz="2400" dirty="0">
                <a:latin typeface="Georgia" panose="02040502050405020303" pitchFamily="18" charset="0"/>
              </a:rPr>
              <a:t> time, let it go. </a:t>
            </a:r>
          </a:p>
          <a:p>
            <a:pPr marL="457200" indent="-457200">
              <a:buFont typeface="Arial" panose="020B0604020202020204" pitchFamily="34" charset="0"/>
              <a:buChar char="•"/>
            </a:pPr>
            <a:endParaRPr lang="en-US" sz="6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Teams should </a:t>
            </a:r>
            <a:r>
              <a:rPr lang="en-US" sz="2400" b="1" dirty="0">
                <a:latin typeface="Georgia" panose="02040502050405020303" pitchFamily="18" charset="0"/>
              </a:rPr>
              <a:t>promptly eliminate ideas </a:t>
            </a:r>
            <a:r>
              <a:rPr lang="en-US" sz="2400" dirty="0">
                <a:latin typeface="Georgia" panose="02040502050405020303" pitchFamily="18" charset="0"/>
              </a:rPr>
              <a:t>that have been fully considered and rejected so they can efficiently narrow their choices.</a:t>
            </a:r>
          </a:p>
          <a:p>
            <a:endParaRPr lang="en-US" sz="2400" kern="1200" dirty="0">
              <a:solidFill>
                <a:schemeClr val="tx1"/>
              </a:solidFill>
              <a:latin typeface="Georgia" panose="02040502050405020303" pitchFamily="18" charset="0"/>
            </a:endParaRPr>
          </a:p>
          <a:p>
            <a:endParaRPr lang="en-US" sz="3200" kern="1200" dirty="0">
              <a:solidFill>
                <a:schemeClr val="tx1"/>
              </a:solidFill>
              <a:latin typeface="Georgia" panose="02040502050405020303" pitchFamily="18" charset="0"/>
            </a:endParaRPr>
          </a:p>
        </p:txBody>
      </p:sp>
      <p:pic>
        <p:nvPicPr>
          <p:cNvPr id="10" name="Content Placeholder 9">
            <a:extLst>
              <a:ext uri="{FF2B5EF4-FFF2-40B4-BE49-F238E27FC236}">
                <a16:creationId xmlns:a16="http://schemas.microsoft.com/office/drawing/2014/main" id="{E743CB7E-BA3E-4949-B38A-9EC20A72D58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2353" y="786719"/>
            <a:ext cx="1324304" cy="1047095"/>
          </a:xfrm>
        </p:spPr>
      </p:pic>
    </p:spTree>
    <p:extLst>
      <p:ext uri="{BB962C8B-B14F-4D97-AF65-F5344CB8AC3E}">
        <p14:creationId xmlns:p14="http://schemas.microsoft.com/office/powerpoint/2010/main" val="65270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53D9-4BE1-4156-B8F0-522C9E3DDBEA}"/>
              </a:ext>
            </a:extLst>
          </p:cNvPr>
          <p:cNvSpPr>
            <a:spLocks noGrp="1"/>
          </p:cNvSpPr>
          <p:nvPr>
            <p:ph type="title"/>
          </p:nvPr>
        </p:nvSpPr>
        <p:spPr>
          <a:xfrm>
            <a:off x="470807" y="-146957"/>
            <a:ext cx="11250386" cy="1325563"/>
          </a:xfrm>
        </p:spPr>
        <p:txBody>
          <a:bodyPr>
            <a:normAutofit/>
          </a:bodyPr>
          <a:lstStyle/>
          <a:p>
            <a:pPr>
              <a:tabLst>
                <a:tab pos="1208088" algn="l"/>
              </a:tabLst>
            </a:pPr>
            <a:r>
              <a:rPr lang="en-US" sz="3000" u="sng" dirty="0">
                <a:solidFill>
                  <a:srgbClr val="7030A0"/>
                </a:solidFill>
                <a:latin typeface="Georgia" panose="02040502050405020303" pitchFamily="18" charset="0"/>
              </a:rPr>
              <a:t>Idea Generation Methods Work In Reverse for Narrowing Ideas</a:t>
            </a:r>
          </a:p>
        </p:txBody>
      </p:sp>
      <p:sp>
        <p:nvSpPr>
          <p:cNvPr id="3" name="Content Placeholder 2">
            <a:extLst>
              <a:ext uri="{FF2B5EF4-FFF2-40B4-BE49-F238E27FC236}">
                <a16:creationId xmlns:a16="http://schemas.microsoft.com/office/drawing/2014/main" id="{23A11A84-6058-484C-92CB-61BE57052694}"/>
              </a:ext>
            </a:extLst>
          </p:cNvPr>
          <p:cNvSpPr>
            <a:spLocks noGrp="1"/>
          </p:cNvSpPr>
          <p:nvPr>
            <p:ph idx="1"/>
          </p:nvPr>
        </p:nvSpPr>
        <p:spPr>
          <a:xfrm>
            <a:off x="470807" y="1067255"/>
            <a:ext cx="11250385" cy="5532437"/>
          </a:xfrm>
        </p:spPr>
        <p:txBody>
          <a:bodyPr>
            <a:normAutofit fontScale="92500"/>
          </a:bodyPr>
          <a:lstStyle/>
          <a:p>
            <a:pPr marL="0" indent="0">
              <a:buNone/>
            </a:pPr>
            <a:r>
              <a:rPr lang="en-US" sz="2600" b="1" dirty="0">
                <a:latin typeface="Georgia" panose="02040502050405020303" pitchFamily="18" charset="0"/>
              </a:rPr>
              <a:t>LISTS: </a:t>
            </a:r>
            <a:r>
              <a:rPr lang="en-US" sz="2600" dirty="0">
                <a:latin typeface="Georgia" panose="02040502050405020303" pitchFamily="18" charset="0"/>
              </a:rPr>
              <a:t>For each of 2 final ideas, make a list of 5 ideas for the required narrator character and 5 ideas for the required surprise ending. Do these elaborations make the team member more or less enthusiastic about either final idea?</a:t>
            </a:r>
          </a:p>
          <a:p>
            <a:pPr marL="0" indent="0">
              <a:buNone/>
            </a:pPr>
            <a:endParaRPr lang="en-US" sz="900" dirty="0">
              <a:latin typeface="Georgia" panose="02040502050405020303" pitchFamily="18" charset="0"/>
            </a:endParaRPr>
          </a:p>
          <a:p>
            <a:pPr marL="0" indent="0">
              <a:buNone/>
            </a:pPr>
            <a:r>
              <a:rPr lang="en-US" sz="2600" b="1" dirty="0">
                <a:latin typeface="Georgia" panose="02040502050405020303" pitchFamily="18" charset="0"/>
              </a:rPr>
              <a:t>GROUP THINK:</a:t>
            </a:r>
            <a:r>
              <a:rPr lang="en-US" sz="2600" dirty="0">
                <a:latin typeface="Georgia" panose="02040502050405020303" pitchFamily="18" charset="0"/>
              </a:rPr>
              <a:t> Discuss the pros/cons, possible elaborations, and/or concerns about each remaining idea. Build on the collaborative input of all the team members. </a:t>
            </a:r>
          </a:p>
          <a:p>
            <a:pPr marL="0" indent="0">
              <a:buNone/>
            </a:pPr>
            <a:endParaRPr lang="en-US" sz="900" dirty="0">
              <a:latin typeface="Georgia" panose="02040502050405020303" pitchFamily="18" charset="0"/>
            </a:endParaRPr>
          </a:p>
          <a:p>
            <a:pPr marL="0" indent="0">
              <a:buNone/>
            </a:pPr>
            <a:r>
              <a:rPr lang="en-US" sz="2600" b="1" dirty="0">
                <a:latin typeface="Georgia" panose="02040502050405020303" pitchFamily="18" charset="0"/>
              </a:rPr>
              <a:t>CAROUSEL:</a:t>
            </a:r>
            <a:r>
              <a:rPr lang="en-US" sz="2600" dirty="0">
                <a:latin typeface="Georgia" panose="02040502050405020303" pitchFamily="18" charset="0"/>
              </a:rPr>
              <a:t> Each team member takes turns making an argument for an idea they like or expressing concerns about an idea they want to eliminate.</a:t>
            </a:r>
          </a:p>
          <a:p>
            <a:pPr marL="0" indent="0">
              <a:buNone/>
            </a:pPr>
            <a:endParaRPr lang="en-US" sz="900" dirty="0">
              <a:latin typeface="Georgia" panose="02040502050405020303" pitchFamily="18" charset="0"/>
            </a:endParaRPr>
          </a:p>
          <a:p>
            <a:pPr marL="0" indent="0">
              <a:buNone/>
            </a:pPr>
            <a:r>
              <a:rPr lang="en-US" sz="2600" b="1" dirty="0">
                <a:latin typeface="Georgia" panose="02040502050405020303" pitchFamily="18" charset="0"/>
              </a:rPr>
              <a:t>JIGSAW:</a:t>
            </a:r>
            <a:r>
              <a:rPr lang="en-US" sz="2600" dirty="0">
                <a:latin typeface="Georgia" panose="02040502050405020303" pitchFamily="18" charset="0"/>
              </a:rPr>
              <a:t> Small groups discuss and present elaboration ideas and/or concerns for each remaining idea.</a:t>
            </a:r>
          </a:p>
          <a:p>
            <a:pPr marL="0" indent="0">
              <a:buNone/>
            </a:pPr>
            <a:endParaRPr lang="en-US" sz="900" dirty="0">
              <a:latin typeface="Georgia" panose="02040502050405020303" pitchFamily="18" charset="0"/>
            </a:endParaRPr>
          </a:p>
          <a:p>
            <a:pPr marL="0" indent="0">
              <a:buNone/>
            </a:pPr>
            <a:r>
              <a:rPr lang="en-US" sz="2600" b="1" dirty="0">
                <a:latin typeface="Georgia" panose="02040502050405020303" pitchFamily="18" charset="0"/>
              </a:rPr>
              <a:t>STICKY NOTES:  </a:t>
            </a:r>
            <a:r>
              <a:rPr lang="en-US" sz="2600" dirty="0">
                <a:latin typeface="Georgia" panose="02040502050405020303" pitchFamily="18" charset="0"/>
              </a:rPr>
              <a:t>Each team member writes down an argument for/against each remaining idea, or a suggests an elaboration for one of the remaining ideas.</a:t>
            </a:r>
          </a:p>
          <a:p>
            <a:endParaRPr lang="en-US" dirty="0"/>
          </a:p>
        </p:txBody>
      </p:sp>
    </p:spTree>
    <p:extLst>
      <p:ext uri="{BB962C8B-B14F-4D97-AF65-F5344CB8AC3E}">
        <p14:creationId xmlns:p14="http://schemas.microsoft.com/office/powerpoint/2010/main" val="271365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5816-06D8-46AE-ABAB-086F921F295B}"/>
              </a:ext>
            </a:extLst>
          </p:cNvPr>
          <p:cNvSpPr>
            <a:spLocks noGrp="1"/>
          </p:cNvSpPr>
          <p:nvPr>
            <p:ph type="title"/>
          </p:nvPr>
        </p:nvSpPr>
        <p:spPr>
          <a:xfrm>
            <a:off x="838200" y="230940"/>
            <a:ext cx="10515600" cy="843189"/>
          </a:xfrm>
        </p:spPr>
        <p:txBody>
          <a:bodyPr>
            <a:normAutofit fontScale="90000"/>
          </a:bodyPr>
          <a:lstStyle/>
          <a:p>
            <a:pPr algn="ctr"/>
            <a:r>
              <a:rPr lang="en-US" sz="4000" b="1" dirty="0">
                <a:latin typeface="Georgia" panose="02040502050405020303" pitchFamily="18" charset="0"/>
              </a:rPr>
              <a:t>HOW TO BRAINSTORM</a:t>
            </a:r>
            <a:br>
              <a:rPr lang="en-US" dirty="0"/>
            </a:br>
            <a:endParaRPr lang="en-US" sz="2800" i="1" dirty="0"/>
          </a:p>
        </p:txBody>
      </p:sp>
      <p:sp>
        <p:nvSpPr>
          <p:cNvPr id="7" name="TextBox 6">
            <a:extLst>
              <a:ext uri="{FF2B5EF4-FFF2-40B4-BE49-F238E27FC236}">
                <a16:creationId xmlns:a16="http://schemas.microsoft.com/office/drawing/2014/main" id="{33A8C1E8-743A-454C-8145-C5ED837C5826}"/>
              </a:ext>
            </a:extLst>
          </p:cNvPr>
          <p:cNvSpPr txBox="1"/>
          <p:nvPr/>
        </p:nvSpPr>
        <p:spPr>
          <a:xfrm>
            <a:off x="0" y="964579"/>
            <a:ext cx="10515600" cy="1031051"/>
          </a:xfrm>
          <a:prstGeom prst="rect">
            <a:avLst/>
          </a:prstGeom>
          <a:noFill/>
        </p:spPr>
        <p:txBody>
          <a:bodyPr wrap="square" rtlCol="0">
            <a:spAutoFit/>
          </a:bodyPr>
          <a:lstStyle/>
          <a:p>
            <a:r>
              <a:rPr lang="en-US" sz="3200" dirty="0">
                <a:latin typeface="Georgia" panose="02040502050405020303" pitchFamily="18" charset="0"/>
              </a:rPr>
              <a:t>	       </a:t>
            </a:r>
            <a:r>
              <a:rPr lang="en-US" sz="3200" u="sng" dirty="0">
                <a:latin typeface="Georgia" panose="02040502050405020303" pitchFamily="18" charset="0"/>
              </a:rPr>
              <a:t>CHOOSE AN IDEA</a:t>
            </a:r>
          </a:p>
          <a:p>
            <a:endParaRPr lang="en-US" sz="1100" kern="1200" dirty="0">
              <a:solidFill>
                <a:schemeClr val="tx1"/>
              </a:solidFill>
              <a:latin typeface="+mn-lt"/>
              <a:ea typeface="+mn-ea"/>
              <a:cs typeface="+mn-cs"/>
            </a:endParaRPr>
          </a:p>
          <a:p>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0AE1A2BA-EF92-4CCF-B57E-ED5CF44DF693}"/>
              </a:ext>
            </a:extLst>
          </p:cNvPr>
          <p:cNvSpPr txBox="1"/>
          <p:nvPr/>
        </p:nvSpPr>
        <p:spPr>
          <a:xfrm>
            <a:off x="454478" y="1506907"/>
            <a:ext cx="11283043" cy="6217087"/>
          </a:xfrm>
          <a:prstGeom prst="rect">
            <a:avLst/>
          </a:prstGeom>
          <a:noFill/>
        </p:spPr>
        <p:txBody>
          <a:bodyPr wrap="square" rtlCol="0">
            <a:spAutoFit/>
          </a:bodyPr>
          <a:lstStyle/>
          <a:p>
            <a:pPr marL="457200" indent="-457200">
              <a:buFont typeface="Arial" panose="020B0604020202020204" pitchFamily="34" charset="0"/>
              <a:buChar char="•"/>
            </a:pPr>
            <a:r>
              <a:rPr lang="en-US" sz="2200" dirty="0">
                <a:latin typeface="Georgia" panose="02040502050405020303" pitchFamily="18" charset="0"/>
              </a:rPr>
              <a:t>Teams should try to </a:t>
            </a:r>
            <a:r>
              <a:rPr lang="en-US" sz="2200" b="1" dirty="0">
                <a:latin typeface="Georgia" panose="02040502050405020303" pitchFamily="18" charset="0"/>
              </a:rPr>
              <a:t>avoid voting</a:t>
            </a:r>
            <a:r>
              <a:rPr lang="en-US" sz="2200" dirty="0">
                <a:latin typeface="Georgia" panose="02040502050405020303" pitchFamily="18" charset="0"/>
              </a:rPr>
              <a:t>, if at all possible, because it divides the team into “sides” with winners and losers. </a:t>
            </a:r>
          </a:p>
          <a:p>
            <a:endParaRPr lang="en-US" sz="800" dirty="0">
              <a:latin typeface="Georgia" panose="02040502050405020303" pitchFamily="18" charset="0"/>
            </a:endParaRPr>
          </a:p>
          <a:p>
            <a:pPr marL="457200" indent="-457200">
              <a:buFont typeface="Arial" panose="020B0604020202020204" pitchFamily="34" charset="0"/>
              <a:buChar char="•"/>
            </a:pPr>
            <a:r>
              <a:rPr lang="en-US" sz="2200" dirty="0">
                <a:latin typeface="Georgia" panose="02040502050405020303" pitchFamily="18" charset="0"/>
              </a:rPr>
              <a:t>Teams should </a:t>
            </a:r>
            <a:r>
              <a:rPr lang="en-US" sz="2200" b="1" dirty="0">
                <a:latin typeface="Georgia" panose="02040502050405020303" pitchFamily="18" charset="0"/>
              </a:rPr>
              <a:t>exhaust all strategies in Step 3</a:t>
            </a:r>
            <a:r>
              <a:rPr lang="en-US" sz="2200" dirty="0">
                <a:latin typeface="Georgia" panose="02040502050405020303" pitchFamily="18" charset="0"/>
              </a:rPr>
              <a:t> first. As the team tries to flesh out both remaining problem solutions ideas, does one become more popular? Is there a way to combine the ideas or some elements of both id</a:t>
            </a:r>
            <a:r>
              <a:rPr lang="en-US" sz="2400" dirty="0">
                <a:latin typeface="Georgia" panose="02040502050405020303" pitchFamily="18" charset="0"/>
              </a:rPr>
              <a:t>eas? </a:t>
            </a:r>
          </a:p>
          <a:p>
            <a:pPr marL="457200" indent="-457200">
              <a:buFont typeface="Arial" panose="020B0604020202020204" pitchFamily="34" charset="0"/>
              <a:buChar char="•"/>
            </a:pPr>
            <a:endParaRPr lang="en-US" sz="800" dirty="0">
              <a:latin typeface="Georgia" panose="02040502050405020303" pitchFamily="18" charset="0"/>
            </a:endParaRPr>
          </a:p>
          <a:p>
            <a:pPr marL="457200" indent="-457200">
              <a:buFont typeface="Arial" panose="020B0604020202020204" pitchFamily="34" charset="0"/>
              <a:buChar char="•"/>
            </a:pPr>
            <a:r>
              <a:rPr lang="en-US" sz="2200" dirty="0">
                <a:latin typeface="Georgia" panose="02040502050405020303" pitchFamily="18" charset="0"/>
              </a:rPr>
              <a:t>Teams may want to find or create their own </a:t>
            </a:r>
            <a:r>
              <a:rPr lang="en-US" sz="2200" b="1" dirty="0">
                <a:latin typeface="Georgia" panose="02040502050405020303" pitchFamily="18" charset="0"/>
              </a:rPr>
              <a:t>decision matrix</a:t>
            </a:r>
            <a:r>
              <a:rPr lang="en-US" sz="2200" dirty="0">
                <a:latin typeface="Georgia" panose="02040502050405020303" pitchFamily="18" charset="0"/>
              </a:rPr>
              <a:t>. There are resources online. A decision matrix is a chart of relevant factors with a rating scale assigned to each. This allows the team to evaluate each idea more objectively. The mere act of creating a decision matrix may help the team evaluate ideas better from the outset. The earlier in the process the team creates their matrix, the more objective it will be.</a:t>
            </a:r>
          </a:p>
          <a:p>
            <a:pPr marL="457200" indent="-457200">
              <a:buFont typeface="Arial" panose="020B0604020202020204" pitchFamily="34" charset="0"/>
              <a:buChar char="•"/>
            </a:pPr>
            <a:endParaRPr lang="en-US" sz="800" dirty="0">
              <a:latin typeface="Georgia" panose="02040502050405020303" pitchFamily="18" charset="0"/>
            </a:endParaRPr>
          </a:p>
          <a:p>
            <a:pPr marL="457200" indent="-457200">
              <a:buFont typeface="Arial" panose="020B0604020202020204" pitchFamily="34" charset="0"/>
              <a:buChar char="•"/>
            </a:pPr>
            <a:r>
              <a:rPr lang="en-US" sz="2200" dirty="0">
                <a:latin typeface="Georgia" panose="02040502050405020303" pitchFamily="18" charset="0"/>
              </a:rPr>
              <a:t>Sometimes teams have to </a:t>
            </a:r>
            <a:r>
              <a:rPr lang="en-US" sz="2200" b="1" dirty="0">
                <a:latin typeface="Georgia" panose="02040502050405020303" pitchFamily="18" charset="0"/>
              </a:rPr>
              <a:t>vote</a:t>
            </a:r>
            <a:r>
              <a:rPr lang="en-US" sz="2200" dirty="0">
                <a:latin typeface="Georgia" panose="02040502050405020303" pitchFamily="18" charset="0"/>
              </a:rPr>
              <a:t> and that’s okay too.</a:t>
            </a:r>
          </a:p>
          <a:p>
            <a:pPr marL="457200" indent="-457200">
              <a:buFont typeface="Arial" panose="020B0604020202020204" pitchFamily="34" charset="0"/>
              <a:buChar char="•"/>
            </a:pPr>
            <a:endParaRPr lang="en-US" sz="800" dirty="0">
              <a:latin typeface="Georgia" panose="02040502050405020303" pitchFamily="18" charset="0"/>
            </a:endParaRPr>
          </a:p>
          <a:p>
            <a:pPr marL="457200" indent="-457200">
              <a:buFont typeface="Arial" panose="020B0604020202020204" pitchFamily="34" charset="0"/>
              <a:buChar char="•"/>
            </a:pPr>
            <a:r>
              <a:rPr lang="en-US" sz="2200" dirty="0">
                <a:latin typeface="Georgia" panose="02040502050405020303" pitchFamily="18" charset="0"/>
              </a:rPr>
              <a:t>Once a team has selected an idea, they should </a:t>
            </a:r>
            <a:r>
              <a:rPr lang="en-US" sz="2200" b="1" dirty="0">
                <a:latin typeface="Georgia" panose="02040502050405020303" pitchFamily="18" charset="0"/>
              </a:rPr>
              <a:t>try not to rethink it</a:t>
            </a:r>
            <a:r>
              <a:rPr lang="en-US" sz="2200" dirty="0">
                <a:latin typeface="Georgia" panose="02040502050405020303" pitchFamily="18" charset="0"/>
              </a:rPr>
              <a:t>. Unless they have found some fatal flaw in their idea, continuing to debate it takes away time, focus, and energy from their problem solution.</a:t>
            </a:r>
          </a:p>
          <a:p>
            <a:endParaRPr lang="en-US" sz="2400" kern="1200" dirty="0">
              <a:solidFill>
                <a:schemeClr val="tx1"/>
              </a:solidFill>
              <a:latin typeface="Georgia" panose="02040502050405020303" pitchFamily="18" charset="0"/>
            </a:endParaRPr>
          </a:p>
          <a:p>
            <a:endParaRPr lang="en-US" sz="3200" kern="1200" dirty="0">
              <a:solidFill>
                <a:schemeClr val="tx1"/>
              </a:solidFill>
              <a:latin typeface="Georgia" panose="02040502050405020303" pitchFamily="18" charset="0"/>
            </a:endParaRPr>
          </a:p>
        </p:txBody>
      </p:sp>
      <p:pic>
        <p:nvPicPr>
          <p:cNvPr id="11" name="Content Placeholder 4">
            <a:extLst>
              <a:ext uri="{FF2B5EF4-FFF2-40B4-BE49-F238E27FC236}">
                <a16:creationId xmlns:a16="http://schemas.microsoft.com/office/drawing/2014/main" id="{F708A7BD-4AD4-476E-8C17-4BE9BB36B4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2524" y="586540"/>
            <a:ext cx="660277" cy="975178"/>
          </a:xfrm>
          <a:prstGeom prst="rect">
            <a:avLst/>
          </a:prstGeom>
        </p:spPr>
      </p:pic>
    </p:spTree>
    <p:extLst>
      <p:ext uri="{BB962C8B-B14F-4D97-AF65-F5344CB8AC3E}">
        <p14:creationId xmlns:p14="http://schemas.microsoft.com/office/powerpoint/2010/main" val="171777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37A2-89F9-485B-8845-A7A478FE0DC1}"/>
              </a:ext>
            </a:extLst>
          </p:cNvPr>
          <p:cNvSpPr>
            <a:spLocks noGrp="1"/>
          </p:cNvSpPr>
          <p:nvPr>
            <p:ph type="title"/>
          </p:nvPr>
        </p:nvSpPr>
        <p:spPr>
          <a:xfrm>
            <a:off x="361613" y="17965"/>
            <a:ext cx="7474172" cy="1325563"/>
          </a:xfrm>
        </p:spPr>
        <p:txBody>
          <a:bodyPr>
            <a:normAutofit/>
          </a:bodyPr>
          <a:lstStyle/>
          <a:p>
            <a:r>
              <a:rPr lang="en-US" dirty="0"/>
              <a:t>Prologue: The Pandemic</a:t>
            </a:r>
          </a:p>
        </p:txBody>
      </p:sp>
      <p:sp>
        <p:nvSpPr>
          <p:cNvPr id="3" name="Content Placeholder 2">
            <a:extLst>
              <a:ext uri="{FF2B5EF4-FFF2-40B4-BE49-F238E27FC236}">
                <a16:creationId xmlns:a16="http://schemas.microsoft.com/office/drawing/2014/main" id="{F7519B0B-BE0C-49F6-B8E4-62C80A43D61B}"/>
              </a:ext>
            </a:extLst>
          </p:cNvPr>
          <p:cNvSpPr>
            <a:spLocks noGrp="1"/>
          </p:cNvSpPr>
          <p:nvPr>
            <p:ph idx="1"/>
          </p:nvPr>
        </p:nvSpPr>
        <p:spPr>
          <a:xfrm>
            <a:off x="304120" y="1148442"/>
            <a:ext cx="8611280" cy="5339444"/>
          </a:xfrm>
        </p:spPr>
        <p:txBody>
          <a:bodyPr anchor="ctr">
            <a:normAutofit fontScale="92500" lnSpcReduction="20000"/>
          </a:bodyPr>
          <a:lstStyle/>
          <a:p>
            <a:pPr marL="0" indent="0">
              <a:buNone/>
            </a:pPr>
            <a:r>
              <a:rPr lang="en-US" sz="2400" dirty="0"/>
              <a:t>Last year, this presentation included one “side note” slide about brainstorming via electronic communication between team members. How quaint.</a:t>
            </a:r>
          </a:p>
          <a:p>
            <a:pPr marL="0" indent="0">
              <a:buNone/>
            </a:pPr>
            <a:endParaRPr lang="en-US" sz="800" dirty="0"/>
          </a:p>
          <a:p>
            <a:pPr marL="0" indent="0">
              <a:buNone/>
            </a:pPr>
            <a:r>
              <a:rPr lang="en-US" sz="2400" dirty="0"/>
              <a:t>Some teams may collaborate 100% virtually this year. Even for the teams planning to primarily work in-person, however, electronic communication likely is taking on a greater role. Some things coaches should keep in mind include - </a:t>
            </a:r>
          </a:p>
          <a:p>
            <a:r>
              <a:rPr lang="en-US" sz="2400" b="1" dirty="0"/>
              <a:t>PERMISSION</a:t>
            </a:r>
            <a:r>
              <a:rPr lang="en-US" sz="2400" dirty="0"/>
              <a:t>. Make sure parents know and permit the means of communication used (Zoom, Facetime, text, social media).</a:t>
            </a:r>
          </a:p>
          <a:p>
            <a:r>
              <a:rPr lang="en-US" sz="2400" b="1" dirty="0"/>
              <a:t>ACCESS</a:t>
            </a:r>
            <a:r>
              <a:rPr lang="en-US" sz="2400" dirty="0"/>
              <a:t>. Are any team members being excluded from team discussions?</a:t>
            </a:r>
          </a:p>
          <a:p>
            <a:r>
              <a:rPr lang="en-US" sz="2400" b="1" dirty="0"/>
              <a:t>HURT FEELINGS</a:t>
            </a:r>
            <a:r>
              <a:rPr lang="en-US" sz="2400" dirty="0"/>
              <a:t>. Do team members understand expectations for communicating online? They may not be able to read body language in a zoom meeting. They may not know how tone can be misunderstood in written comments. </a:t>
            </a:r>
          </a:p>
          <a:p>
            <a:pPr marL="0" indent="0">
              <a:buNone/>
            </a:pPr>
            <a:endParaRPr lang="en-US" sz="900" dirty="0"/>
          </a:p>
          <a:p>
            <a:pPr marL="0" indent="0">
              <a:buNone/>
            </a:pPr>
            <a:r>
              <a:rPr lang="en-US" sz="2400" dirty="0"/>
              <a:t>We will touch on the virtual aspect of team brainstorming throughout this presentation.</a:t>
            </a:r>
          </a:p>
        </p:txBody>
      </p:sp>
      <p:sp>
        <p:nvSpPr>
          <p:cNvPr id="5"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btitles">
            <a:extLst>
              <a:ext uri="{FF2B5EF4-FFF2-40B4-BE49-F238E27FC236}">
                <a16:creationId xmlns:a16="http://schemas.microsoft.com/office/drawing/2014/main" id="{D9DB5488-0C47-416B-8084-179824749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pic>
        <p:nvPicPr>
          <p:cNvPr id="9" name="Picture 8" descr="A picture containing indoor, holding, small, sitting&#10;&#10;Description automatically generated">
            <a:extLst>
              <a:ext uri="{FF2B5EF4-FFF2-40B4-BE49-F238E27FC236}">
                <a16:creationId xmlns:a16="http://schemas.microsoft.com/office/drawing/2014/main" id="{E8DF11B0-F583-446B-B764-B9144BCE0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7051" y="2112045"/>
            <a:ext cx="3260480" cy="2633910"/>
          </a:xfrm>
          <a:prstGeom prst="rect">
            <a:avLst/>
          </a:prstGeom>
        </p:spPr>
      </p:pic>
    </p:spTree>
    <p:extLst>
      <p:ext uri="{BB962C8B-B14F-4D97-AF65-F5344CB8AC3E}">
        <p14:creationId xmlns:p14="http://schemas.microsoft.com/office/powerpoint/2010/main" val="65616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61B2C42F-9099-47AD-9F97-E85D18665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50" y="122163"/>
            <a:ext cx="11805030" cy="6593597"/>
          </a:xfrm>
          <a:prstGeom prst="rect">
            <a:avLst/>
          </a:prstGeom>
        </p:spPr>
      </p:pic>
    </p:spTree>
    <p:extLst>
      <p:ext uri="{BB962C8B-B14F-4D97-AF65-F5344CB8AC3E}">
        <p14:creationId xmlns:p14="http://schemas.microsoft.com/office/powerpoint/2010/main" val="14195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D37E-C207-4C35-B7F6-FD7D5F0B9739}"/>
              </a:ext>
            </a:extLst>
          </p:cNvPr>
          <p:cNvSpPr>
            <a:spLocks noGrp="1"/>
          </p:cNvSpPr>
          <p:nvPr>
            <p:ph type="title"/>
          </p:nvPr>
        </p:nvSpPr>
        <p:spPr>
          <a:xfrm flipV="1">
            <a:off x="709151" y="-381000"/>
            <a:ext cx="4091449" cy="91440"/>
          </a:xfrm>
        </p:spPr>
        <p:txBody>
          <a:bodyPr>
            <a:normAutofit fontScale="90000"/>
          </a:bodyPr>
          <a:lstStyle/>
          <a:p>
            <a:endParaRPr lang="en-US" sz="3200" dirty="0">
              <a:latin typeface="Georgia" panose="02040502050405020303" pitchFamily="18" charset="0"/>
            </a:endParaRPr>
          </a:p>
        </p:txBody>
      </p:sp>
      <p:sp>
        <p:nvSpPr>
          <p:cNvPr id="3" name="Content Placeholder 2">
            <a:extLst>
              <a:ext uri="{FF2B5EF4-FFF2-40B4-BE49-F238E27FC236}">
                <a16:creationId xmlns:a16="http://schemas.microsoft.com/office/drawing/2014/main" id="{10DFA943-A4D1-43FC-96FA-A775BE16DD48}"/>
              </a:ext>
            </a:extLst>
          </p:cNvPr>
          <p:cNvSpPr>
            <a:spLocks noGrp="1"/>
          </p:cNvSpPr>
          <p:nvPr>
            <p:ph idx="1"/>
          </p:nvPr>
        </p:nvSpPr>
        <p:spPr>
          <a:xfrm>
            <a:off x="2249927" y="308970"/>
            <a:ext cx="7692145" cy="3224533"/>
          </a:xfrm>
          <a:ln w="38100">
            <a:solidFill>
              <a:schemeClr val="accent1"/>
            </a:solidFill>
          </a:ln>
        </p:spPr>
        <p:txBody>
          <a:bodyPr>
            <a:normAutofit fontScale="85000" lnSpcReduction="10000"/>
          </a:bodyPr>
          <a:lstStyle/>
          <a:p>
            <a:pPr marL="0" indent="0">
              <a:buNone/>
            </a:pPr>
            <a:endParaRPr lang="en-US" sz="400" u="sng" dirty="0">
              <a:latin typeface="Georgia" panose="02040502050405020303" pitchFamily="18" charset="0"/>
            </a:endParaRPr>
          </a:p>
          <a:p>
            <a:pPr marL="0" indent="0">
              <a:buNone/>
            </a:pPr>
            <a:r>
              <a:rPr lang="en-US" sz="3200" u="sng" dirty="0">
                <a:latin typeface="Georgia" panose="02040502050405020303" pitchFamily="18" charset="0"/>
              </a:rPr>
              <a:t>Some Factors That Influence Creativity</a:t>
            </a:r>
            <a:r>
              <a:rPr lang="en-US" sz="3200" dirty="0">
                <a:latin typeface="Georgia" panose="02040502050405020303" pitchFamily="18" charset="0"/>
              </a:rPr>
              <a:t>:</a:t>
            </a:r>
          </a:p>
          <a:p>
            <a:pPr marL="0" indent="0">
              <a:buNone/>
            </a:pPr>
            <a:endParaRPr lang="en-US" sz="900" b="1" dirty="0">
              <a:latin typeface="Georgia" panose="02040502050405020303" pitchFamily="18" charset="0"/>
            </a:endParaRPr>
          </a:p>
          <a:p>
            <a:r>
              <a:rPr lang="en-US" sz="2600" b="1" dirty="0">
                <a:latin typeface="Georgia" panose="02040502050405020303" pitchFamily="18" charset="0"/>
              </a:rPr>
              <a:t>Flexibility:</a:t>
            </a:r>
            <a:r>
              <a:rPr lang="en-US" sz="2600" dirty="0">
                <a:latin typeface="Georgia" panose="02040502050405020303" pitchFamily="18" charset="0"/>
              </a:rPr>
              <a:t> </a:t>
            </a:r>
            <a:r>
              <a:rPr lang="en-US" sz="2600" dirty="0">
                <a:solidFill>
                  <a:srgbClr val="0070C0"/>
                </a:solidFill>
                <a:latin typeface="Georgia" panose="02040502050405020303" pitchFamily="18" charset="0"/>
              </a:rPr>
              <a:t>the ability to look at something in a new way </a:t>
            </a:r>
            <a:endParaRPr lang="fr-FR" sz="2600" dirty="0">
              <a:solidFill>
                <a:srgbClr val="0070C0"/>
              </a:solidFill>
              <a:latin typeface="Georgia" panose="02040502050405020303" pitchFamily="18" charset="0"/>
            </a:endParaRPr>
          </a:p>
          <a:p>
            <a:r>
              <a:rPr lang="en-US" sz="2600" b="1" dirty="0">
                <a:latin typeface="Georgia" panose="02040502050405020303" pitchFamily="18" charset="0"/>
              </a:rPr>
              <a:t>Originality:</a:t>
            </a:r>
            <a:r>
              <a:rPr lang="en-US" sz="2600" dirty="0">
                <a:latin typeface="Georgia" panose="02040502050405020303" pitchFamily="18" charset="0"/>
              </a:rPr>
              <a:t> </a:t>
            </a:r>
            <a:r>
              <a:rPr lang="en-US" sz="2600" dirty="0">
                <a:solidFill>
                  <a:srgbClr val="0070C0"/>
                </a:solidFill>
                <a:latin typeface="Georgia" panose="02040502050405020303" pitchFamily="18" charset="0"/>
              </a:rPr>
              <a:t>the talent to think of unusual ideas</a:t>
            </a:r>
          </a:p>
          <a:p>
            <a:r>
              <a:rPr lang="en-US" sz="2600" b="1" dirty="0">
                <a:latin typeface="Georgia" panose="02040502050405020303" pitchFamily="18" charset="0"/>
              </a:rPr>
              <a:t>Fluency:</a:t>
            </a:r>
            <a:r>
              <a:rPr lang="en-US" sz="2600" dirty="0">
                <a:latin typeface="Georgia" panose="02040502050405020303" pitchFamily="18" charset="0"/>
              </a:rPr>
              <a:t> </a:t>
            </a:r>
            <a:r>
              <a:rPr lang="en-US" sz="2600" dirty="0">
                <a:solidFill>
                  <a:srgbClr val="0070C0"/>
                </a:solidFill>
                <a:latin typeface="Georgia" panose="02040502050405020303" pitchFamily="18" charset="0"/>
              </a:rPr>
              <a:t>the ability to generate a great number of ideas</a:t>
            </a:r>
          </a:p>
          <a:p>
            <a:r>
              <a:rPr lang="en-US" sz="2600" b="1" dirty="0">
                <a:latin typeface="Georgia" panose="02040502050405020303" pitchFamily="18" charset="0"/>
              </a:rPr>
              <a:t>Elaboration:</a:t>
            </a:r>
            <a:r>
              <a:rPr lang="en-US" sz="2600" dirty="0">
                <a:latin typeface="Georgia" panose="02040502050405020303" pitchFamily="18" charset="0"/>
              </a:rPr>
              <a:t> </a:t>
            </a:r>
            <a:r>
              <a:rPr lang="en-US" sz="2600" dirty="0">
                <a:solidFill>
                  <a:srgbClr val="0070C0"/>
                </a:solidFill>
                <a:latin typeface="Georgia" panose="02040502050405020303" pitchFamily="18" charset="0"/>
              </a:rPr>
              <a:t>the process of filling in the details</a:t>
            </a:r>
            <a:endParaRPr lang="fr-FR" sz="2600" dirty="0">
              <a:solidFill>
                <a:srgbClr val="0070C0"/>
              </a:solidFill>
              <a:latin typeface="Georgia" panose="02040502050405020303" pitchFamily="18" charset="0"/>
            </a:endParaRPr>
          </a:p>
          <a:p>
            <a:r>
              <a:rPr lang="en-US" sz="2600" b="1" dirty="0">
                <a:latin typeface="Georgia" panose="02040502050405020303" pitchFamily="18" charset="0"/>
              </a:rPr>
              <a:t>Evaluation:</a:t>
            </a:r>
            <a:r>
              <a:rPr lang="en-US" sz="2600" dirty="0">
                <a:latin typeface="Georgia" panose="02040502050405020303" pitchFamily="18" charset="0"/>
              </a:rPr>
              <a:t> </a:t>
            </a:r>
            <a:r>
              <a:rPr lang="en-US" sz="2600" dirty="0">
                <a:solidFill>
                  <a:srgbClr val="0070C0"/>
                </a:solidFill>
                <a:latin typeface="Georgia" panose="02040502050405020303" pitchFamily="18" charset="0"/>
              </a:rPr>
              <a:t>the selection, testing, and revision of ideas</a:t>
            </a:r>
          </a:p>
          <a:p>
            <a:r>
              <a:rPr lang="en-US" sz="2600" b="1" dirty="0">
                <a:latin typeface="Georgia" panose="02040502050405020303" pitchFamily="18" charset="0"/>
              </a:rPr>
              <a:t>Fearlessness</a:t>
            </a:r>
            <a:r>
              <a:rPr lang="en-US" sz="2600" dirty="0">
                <a:latin typeface="Georgia" panose="02040502050405020303" pitchFamily="18" charset="0"/>
              </a:rPr>
              <a:t>: </a:t>
            </a:r>
            <a:r>
              <a:rPr lang="en-US" sz="2600" dirty="0">
                <a:solidFill>
                  <a:srgbClr val="0070C0"/>
                </a:solidFill>
                <a:latin typeface="Georgia" panose="02040502050405020303" pitchFamily="18" charset="0"/>
              </a:rPr>
              <a:t>the willingness to take risks</a:t>
            </a:r>
          </a:p>
          <a:p>
            <a:pPr marL="0" indent="0">
              <a:buNone/>
            </a:pPr>
            <a:endParaRPr lang="en-US" sz="2400" dirty="0"/>
          </a:p>
        </p:txBody>
      </p:sp>
      <p:sp>
        <p:nvSpPr>
          <p:cNvPr id="4" name="TextBox 3">
            <a:extLst>
              <a:ext uri="{FF2B5EF4-FFF2-40B4-BE49-F238E27FC236}">
                <a16:creationId xmlns:a16="http://schemas.microsoft.com/office/drawing/2014/main" id="{8C919135-31C4-4F56-A4F2-E5876A9FD320}"/>
              </a:ext>
            </a:extLst>
          </p:cNvPr>
          <p:cNvSpPr txBox="1"/>
          <p:nvPr/>
        </p:nvSpPr>
        <p:spPr>
          <a:xfrm>
            <a:off x="709151" y="3855144"/>
            <a:ext cx="11014763" cy="3323987"/>
          </a:xfrm>
          <a:prstGeom prst="rect">
            <a:avLst/>
          </a:prstGeom>
          <a:noFill/>
        </p:spPr>
        <p:txBody>
          <a:bodyPr wrap="square" rtlCol="0">
            <a:spAutoFit/>
          </a:bodyPr>
          <a:lstStyle/>
          <a:p>
            <a:r>
              <a:rPr lang="en-US" sz="2400" dirty="0">
                <a:latin typeface="Georgia" panose="02040502050405020303" pitchFamily="18" charset="0"/>
              </a:rPr>
              <a:t>Brainstorming requires many of these skills.  Team members will have different strengths and weaknesses. Good brainstorming can help team members further develop their skills in all these areas. </a:t>
            </a:r>
          </a:p>
          <a:p>
            <a:endParaRPr lang="en-US" sz="800" dirty="0">
              <a:latin typeface="Georgia" panose="02040502050405020303" pitchFamily="18" charset="0"/>
            </a:endParaRPr>
          </a:p>
          <a:p>
            <a:endParaRPr lang="en-US" sz="1000" dirty="0">
              <a:latin typeface="Georgia" panose="02040502050405020303" pitchFamily="18" charset="0"/>
            </a:endParaRPr>
          </a:p>
          <a:p>
            <a:r>
              <a:rPr lang="en-US" sz="2400" dirty="0">
                <a:solidFill>
                  <a:srgbClr val="7030A0"/>
                </a:solidFill>
                <a:latin typeface="Georgia" panose="02040502050405020303" pitchFamily="18" charset="0"/>
              </a:rPr>
              <a:t>Good brainstorming also can help students learn important skills for working within a group, such as listening to others’ ideas, clearly expressing and advocating for their own ideas, and giving constructive criticism.</a:t>
            </a:r>
          </a:p>
          <a:p>
            <a:endParaRPr lang="en-US" sz="2400" dirty="0">
              <a:latin typeface="Georgia" panose="02040502050405020303" pitchFamily="18"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361261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BB3034-0FCE-46A2-BA73-3402737D38AF}"/>
              </a:ext>
            </a:extLst>
          </p:cNvPr>
          <p:cNvSpPr txBox="1"/>
          <p:nvPr/>
        </p:nvSpPr>
        <p:spPr>
          <a:xfrm>
            <a:off x="318576" y="-37313"/>
            <a:ext cx="9184654" cy="7725192"/>
          </a:xfrm>
          <a:prstGeom prst="rect">
            <a:avLst/>
          </a:prstGeom>
          <a:noFill/>
        </p:spPr>
        <p:txBody>
          <a:bodyPr wrap="square" rtlCol="0">
            <a:spAutoFit/>
          </a:bodyPr>
          <a:lstStyle/>
          <a:p>
            <a:endParaRPr lang="en-US" sz="1200" b="1" dirty="0">
              <a:latin typeface="Georgia" panose="02040502050405020303" pitchFamily="18" charset="0"/>
            </a:endParaRPr>
          </a:p>
          <a:p>
            <a:r>
              <a:rPr lang="en-US" sz="2800" b="1" dirty="0">
                <a:latin typeface="Georgia" panose="02040502050405020303" pitchFamily="18" charset="0"/>
              </a:rPr>
              <a:t>GOALS OF BRAINSTORMING</a:t>
            </a:r>
          </a:p>
          <a:p>
            <a:pPr marL="285750" indent="-285750">
              <a:buFont typeface="Arial" panose="020B0604020202020204" pitchFamily="34" charset="0"/>
              <a:buChar char="•"/>
            </a:pPr>
            <a:r>
              <a:rPr lang="en-US" sz="2400" dirty="0">
                <a:latin typeface="Georgia" panose="02040502050405020303" pitchFamily="18" charset="0"/>
              </a:rPr>
              <a:t>Generate a lot of ideas </a:t>
            </a:r>
          </a:p>
          <a:p>
            <a:pPr marL="285750" indent="-285750">
              <a:buFont typeface="Arial" panose="020B0604020202020204" pitchFamily="34" charset="0"/>
              <a:buChar char="•"/>
            </a:pPr>
            <a:r>
              <a:rPr lang="en-US" sz="2400" dirty="0">
                <a:latin typeface="Georgia" panose="02040502050405020303" pitchFamily="18" charset="0"/>
              </a:rPr>
              <a:t>Find the best ideas</a:t>
            </a:r>
          </a:p>
          <a:p>
            <a:pPr marL="285750" indent="-285750">
              <a:buFont typeface="Arial" panose="020B0604020202020204" pitchFamily="34" charset="0"/>
              <a:buChar char="•"/>
            </a:pPr>
            <a:r>
              <a:rPr lang="en-US" sz="2400" dirty="0">
                <a:latin typeface="Georgia" panose="02040502050405020303" pitchFamily="18" charset="0"/>
              </a:rPr>
              <a:t>Find practical solutions to obstacles</a:t>
            </a:r>
          </a:p>
          <a:p>
            <a:endParaRPr lang="en-US" kern="1200" dirty="0">
              <a:solidFill>
                <a:schemeClr val="tx1"/>
              </a:solidFill>
              <a:latin typeface="Georgia" panose="02040502050405020303" pitchFamily="18" charset="0"/>
            </a:endParaRPr>
          </a:p>
          <a:p>
            <a:endParaRPr lang="en-US" sz="800" kern="1200" dirty="0">
              <a:solidFill>
                <a:schemeClr val="tx1"/>
              </a:solidFill>
              <a:latin typeface="Georgia" panose="02040502050405020303" pitchFamily="18" charset="0"/>
            </a:endParaRPr>
          </a:p>
          <a:p>
            <a:r>
              <a:rPr lang="en-US" sz="2800" b="1" dirty="0">
                <a:latin typeface="Georgia" panose="02040502050405020303" pitchFamily="18" charset="0"/>
              </a:rPr>
              <a:t>WHEN TO BRAINSTORM</a:t>
            </a:r>
          </a:p>
          <a:p>
            <a:pPr marL="285750" indent="-285750">
              <a:buFont typeface="Arial" panose="020B0604020202020204" pitchFamily="34" charset="0"/>
              <a:buChar char="•"/>
            </a:pPr>
            <a:r>
              <a:rPr lang="en-US" sz="2400" dirty="0">
                <a:latin typeface="Georgia" panose="02040502050405020303" pitchFamily="18" charset="0"/>
              </a:rPr>
              <a:t>At the beginning, in the middle, any time really</a:t>
            </a:r>
          </a:p>
          <a:p>
            <a:pPr marL="285750" indent="-285750">
              <a:buFont typeface="Arial" panose="020B0604020202020204" pitchFamily="34" charset="0"/>
              <a:buChar char="•"/>
            </a:pPr>
            <a:r>
              <a:rPr lang="en-US" sz="2400" dirty="0">
                <a:latin typeface="Georgia" panose="02040502050405020303" pitchFamily="18" charset="0"/>
              </a:rPr>
              <a:t>Whenever a team member or the whole team is stuck</a:t>
            </a:r>
          </a:p>
          <a:p>
            <a:pPr marL="285750" indent="-285750">
              <a:buFont typeface="Arial" panose="020B0604020202020204" pitchFamily="34" charset="0"/>
              <a:buChar char="•"/>
            </a:pPr>
            <a:r>
              <a:rPr lang="en-US" sz="2400" dirty="0">
                <a:latin typeface="Georgia" panose="02040502050405020303" pitchFamily="18" charset="0"/>
              </a:rPr>
              <a:t>Not necessarily all at one time, teams may need to take a break, do something else, and come back to it later in their meeting or over the course of several meetings</a:t>
            </a:r>
          </a:p>
          <a:p>
            <a:endParaRPr lang="en-US" kern="1200" dirty="0">
              <a:solidFill>
                <a:schemeClr val="tx1"/>
              </a:solidFill>
              <a:latin typeface="Georgia" panose="02040502050405020303" pitchFamily="18" charset="0"/>
            </a:endParaRPr>
          </a:p>
          <a:p>
            <a:r>
              <a:rPr lang="en-US" sz="2800" b="1" kern="1200" dirty="0">
                <a:solidFill>
                  <a:schemeClr val="tx1"/>
                </a:solidFill>
                <a:latin typeface="Georgia" panose="02040502050405020303" pitchFamily="18" charset="0"/>
              </a:rPr>
              <a:t>BRAINSTORMING STEPS</a:t>
            </a:r>
          </a:p>
          <a:p>
            <a:pPr marL="457200" indent="-457200">
              <a:buAutoNum type="arabicPeriod"/>
            </a:pPr>
            <a:r>
              <a:rPr lang="en-US" sz="2400" dirty="0">
                <a:latin typeface="Georgia" panose="02040502050405020303" pitchFamily="18" charset="0"/>
              </a:rPr>
              <a:t>Prepare the Team Environment</a:t>
            </a:r>
          </a:p>
          <a:p>
            <a:pPr marL="457200" indent="-457200">
              <a:buAutoNum type="arabicPeriod"/>
            </a:pPr>
            <a:r>
              <a:rPr lang="en-US" sz="2400" dirty="0">
                <a:latin typeface="Georgia" panose="02040502050405020303" pitchFamily="18" charset="0"/>
              </a:rPr>
              <a:t>Generate A Lot of Ideas</a:t>
            </a:r>
          </a:p>
          <a:p>
            <a:pPr marL="457200" indent="-457200">
              <a:buAutoNum type="arabicPeriod"/>
            </a:pPr>
            <a:r>
              <a:rPr lang="en-US" sz="2400" dirty="0">
                <a:latin typeface="Georgia" panose="02040502050405020303" pitchFamily="18" charset="0"/>
              </a:rPr>
              <a:t>Evaluate and Narrow the Ideas</a:t>
            </a:r>
          </a:p>
          <a:p>
            <a:pPr marL="457200" indent="-457200">
              <a:buAutoNum type="arabicPeriod"/>
            </a:pPr>
            <a:r>
              <a:rPr lang="en-US" sz="2400" dirty="0">
                <a:latin typeface="Georgia" panose="02040502050405020303" pitchFamily="18" charset="0"/>
              </a:rPr>
              <a:t>Choose an Idea</a:t>
            </a:r>
          </a:p>
          <a:p>
            <a:endParaRPr lang="en-US" sz="1800" kern="1200" dirty="0">
              <a:solidFill>
                <a:schemeClr val="tx1"/>
              </a:solidFill>
              <a:latin typeface="Georgia" panose="02040502050405020303" pitchFamily="18" charset="0"/>
            </a:endParaRPr>
          </a:p>
          <a:p>
            <a:endParaRPr lang="en-US" dirty="0">
              <a:latin typeface="Georgia" panose="02040502050405020303" pitchFamily="18" charset="0"/>
            </a:endParaRPr>
          </a:p>
          <a:p>
            <a:endParaRPr lang="en-US" sz="1800" kern="1200" dirty="0">
              <a:solidFill>
                <a:schemeClr val="tx1"/>
              </a:solidFill>
              <a:latin typeface="Georgia" panose="02040502050405020303" pitchFamily="18" charset="0"/>
            </a:endParaRPr>
          </a:p>
          <a:p>
            <a:endParaRPr lang="en-US" sz="1800" kern="1200" dirty="0">
              <a:solidFill>
                <a:schemeClr val="tx1"/>
              </a:solidFill>
              <a:latin typeface="Georgia" panose="02040502050405020303" pitchFamily="18" charset="0"/>
            </a:endParaRPr>
          </a:p>
        </p:txBody>
      </p:sp>
      <p:pic>
        <p:nvPicPr>
          <p:cNvPr id="12" name="Picture 11">
            <a:extLst>
              <a:ext uri="{FF2B5EF4-FFF2-40B4-BE49-F238E27FC236}">
                <a16:creationId xmlns:a16="http://schemas.microsoft.com/office/drawing/2014/main" id="{C26AA3FE-5135-4D25-BC08-3760E4FCDB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37313"/>
            <a:ext cx="2046851" cy="1995033"/>
          </a:xfrm>
          <a:prstGeom prst="rect">
            <a:avLst/>
          </a:prstGeom>
        </p:spPr>
      </p:pic>
      <p:pic>
        <p:nvPicPr>
          <p:cNvPr id="10" name="Picture 9">
            <a:extLst>
              <a:ext uri="{FF2B5EF4-FFF2-40B4-BE49-F238E27FC236}">
                <a16:creationId xmlns:a16="http://schemas.microsoft.com/office/drawing/2014/main" id="{39AF8841-5381-4B5F-BEEE-A4225889C1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12906" y="2980577"/>
            <a:ext cx="1762143" cy="1503216"/>
          </a:xfrm>
          <a:prstGeom prst="rect">
            <a:avLst/>
          </a:prstGeom>
        </p:spPr>
      </p:pic>
      <p:pic>
        <p:nvPicPr>
          <p:cNvPr id="17" name="Picture 16">
            <a:extLst>
              <a:ext uri="{FF2B5EF4-FFF2-40B4-BE49-F238E27FC236}">
                <a16:creationId xmlns:a16="http://schemas.microsoft.com/office/drawing/2014/main" id="{BB625CA0-DE1B-4FD0-8263-B3035876E97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445317">
            <a:off x="10451643" y="2646699"/>
            <a:ext cx="1400175" cy="1133475"/>
          </a:xfrm>
          <a:prstGeom prst="rect">
            <a:avLst/>
          </a:prstGeom>
        </p:spPr>
      </p:pic>
      <p:pic>
        <p:nvPicPr>
          <p:cNvPr id="20" name="Picture 19">
            <a:extLst>
              <a:ext uri="{FF2B5EF4-FFF2-40B4-BE49-F238E27FC236}">
                <a16:creationId xmlns:a16="http://schemas.microsoft.com/office/drawing/2014/main" id="{E542D95A-57B1-4328-899A-181595E41CF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7427047">
            <a:off x="10495983" y="3904727"/>
            <a:ext cx="1158129" cy="1158129"/>
          </a:xfrm>
          <a:prstGeom prst="rect">
            <a:avLst/>
          </a:prstGeom>
        </p:spPr>
      </p:pic>
      <p:pic>
        <p:nvPicPr>
          <p:cNvPr id="15" name="Picture 14">
            <a:extLst>
              <a:ext uri="{FF2B5EF4-FFF2-40B4-BE49-F238E27FC236}">
                <a16:creationId xmlns:a16="http://schemas.microsoft.com/office/drawing/2014/main" id="{A1E4A569-F153-4B60-AA32-454D4FFCAEC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rot="20335551">
            <a:off x="9361568" y="2834960"/>
            <a:ext cx="702675" cy="1046816"/>
          </a:xfrm>
          <a:prstGeom prst="rect">
            <a:avLst/>
          </a:prstGeom>
        </p:spPr>
      </p:pic>
      <p:pic>
        <p:nvPicPr>
          <p:cNvPr id="4" name="Picture 3">
            <a:extLst>
              <a:ext uri="{FF2B5EF4-FFF2-40B4-BE49-F238E27FC236}">
                <a16:creationId xmlns:a16="http://schemas.microsoft.com/office/drawing/2014/main" id="{A8596927-43CA-4764-8750-79F8896265ED}"/>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649209" y="4900281"/>
            <a:ext cx="1524000" cy="1514475"/>
          </a:xfrm>
          <a:prstGeom prst="rect">
            <a:avLst/>
          </a:prstGeom>
        </p:spPr>
      </p:pic>
    </p:spTree>
    <p:extLst>
      <p:ext uri="{BB962C8B-B14F-4D97-AF65-F5344CB8AC3E}">
        <p14:creationId xmlns:p14="http://schemas.microsoft.com/office/powerpoint/2010/main" val="111089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5816-06D8-46AE-ABAB-086F921F295B}"/>
              </a:ext>
            </a:extLst>
          </p:cNvPr>
          <p:cNvSpPr>
            <a:spLocks noGrp="1"/>
          </p:cNvSpPr>
          <p:nvPr>
            <p:ph type="title"/>
          </p:nvPr>
        </p:nvSpPr>
        <p:spPr>
          <a:xfrm>
            <a:off x="838200" y="365125"/>
            <a:ext cx="10515600" cy="843189"/>
          </a:xfrm>
        </p:spPr>
        <p:txBody>
          <a:bodyPr>
            <a:normAutofit fontScale="90000"/>
          </a:bodyPr>
          <a:lstStyle/>
          <a:p>
            <a:pPr algn="ctr"/>
            <a:r>
              <a:rPr lang="en-US" sz="4000" b="1" dirty="0">
                <a:latin typeface="Georgia" panose="02040502050405020303" pitchFamily="18" charset="0"/>
              </a:rPr>
              <a:t>HOW TO BRAINSTORM</a:t>
            </a:r>
            <a:br>
              <a:rPr lang="en-US" dirty="0"/>
            </a:br>
            <a:endParaRPr lang="en-US" sz="2800" i="1" dirty="0"/>
          </a:p>
        </p:txBody>
      </p:sp>
      <p:pic>
        <p:nvPicPr>
          <p:cNvPr id="5" name="Content Placeholder 4">
            <a:extLst>
              <a:ext uri="{FF2B5EF4-FFF2-40B4-BE49-F238E27FC236}">
                <a16:creationId xmlns:a16="http://schemas.microsoft.com/office/drawing/2014/main" id="{E1646572-318A-4E88-A337-F5C582A9205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196" y="544853"/>
            <a:ext cx="2394857" cy="1608793"/>
          </a:xfrm>
        </p:spPr>
      </p:pic>
      <p:sp>
        <p:nvSpPr>
          <p:cNvPr id="7" name="TextBox 6">
            <a:extLst>
              <a:ext uri="{FF2B5EF4-FFF2-40B4-BE49-F238E27FC236}">
                <a16:creationId xmlns:a16="http://schemas.microsoft.com/office/drawing/2014/main" id="{33A8C1E8-743A-454C-8145-C5ED837C5826}"/>
              </a:ext>
            </a:extLst>
          </p:cNvPr>
          <p:cNvSpPr txBox="1"/>
          <p:nvPr/>
        </p:nvSpPr>
        <p:spPr>
          <a:xfrm>
            <a:off x="838196" y="1268789"/>
            <a:ext cx="10515600" cy="1769715"/>
          </a:xfrm>
          <a:prstGeom prst="rect">
            <a:avLst/>
          </a:prstGeom>
          <a:noFill/>
        </p:spPr>
        <p:txBody>
          <a:bodyPr wrap="square" rtlCol="0">
            <a:spAutoFit/>
          </a:bodyPr>
          <a:lstStyle/>
          <a:p>
            <a:r>
              <a:rPr lang="en-US" sz="3200" dirty="0">
                <a:latin typeface="Georgia" panose="02040502050405020303" pitchFamily="18" charset="0"/>
              </a:rPr>
              <a:t>	       </a:t>
            </a:r>
            <a:r>
              <a:rPr lang="en-US" sz="3200" u="sng" dirty="0">
                <a:latin typeface="Georgia" panose="02040502050405020303" pitchFamily="18" charset="0"/>
              </a:rPr>
              <a:t>PREPARE THE TEAM ENVIRONMENT</a:t>
            </a:r>
          </a:p>
          <a:p>
            <a:endParaRPr lang="en-US" sz="1100" kern="1200" dirty="0">
              <a:solidFill>
                <a:schemeClr val="tx1"/>
              </a:solidFill>
              <a:latin typeface="+mn-lt"/>
              <a:ea typeface="+mn-ea"/>
              <a:cs typeface="+mn-cs"/>
            </a:endParaRPr>
          </a:p>
          <a:p>
            <a:r>
              <a:rPr lang="en-US" sz="2400" b="1" i="1" dirty="0">
                <a:latin typeface="Georgia" panose="02040502050405020303" pitchFamily="18" charset="0"/>
              </a:rPr>
              <a:t>Team members must feel comfortable sharing their ideas or the team will not generate as many, nor find the best, ideas.</a:t>
            </a:r>
            <a:endParaRPr lang="en-US" sz="2400" b="1" dirty="0"/>
          </a:p>
          <a:p>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0AE1A2BA-EF92-4CCF-B57E-ED5CF44DF693}"/>
              </a:ext>
            </a:extLst>
          </p:cNvPr>
          <p:cNvSpPr txBox="1"/>
          <p:nvPr/>
        </p:nvSpPr>
        <p:spPr>
          <a:xfrm>
            <a:off x="838196" y="2877582"/>
            <a:ext cx="10515600" cy="5201424"/>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Georgia" panose="02040502050405020303" pitchFamily="18" charset="0"/>
              </a:rPr>
              <a:t>Have the team create their own team rules/expectations, which include being respectful of other team members and of their ideas.</a:t>
            </a:r>
          </a:p>
          <a:p>
            <a:endParaRPr lang="en-US" sz="8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Role play to teach skills and/or give younger students words to use if they don’t like or don’t understand another team member’s idea.</a:t>
            </a:r>
          </a:p>
          <a:p>
            <a:pPr marL="457200" indent="-457200">
              <a:buFont typeface="Arial" panose="020B0604020202020204" pitchFamily="34" charset="0"/>
              <a:buChar char="•"/>
            </a:pPr>
            <a:endParaRPr lang="en-US" sz="8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Encourage team members to let go of personal ownership of ideas; all shared ideas = </a:t>
            </a:r>
            <a:r>
              <a:rPr lang="en-US" sz="2400" b="1" i="1" u="sng" dirty="0">
                <a:latin typeface="Georgia" panose="02040502050405020303" pitchFamily="18" charset="0"/>
              </a:rPr>
              <a:t>team ideas.</a:t>
            </a:r>
          </a:p>
          <a:p>
            <a:pPr marL="457200" indent="-457200">
              <a:buFont typeface="Arial" panose="020B0604020202020204" pitchFamily="34" charset="0"/>
              <a:buChar char="•"/>
            </a:pPr>
            <a:endParaRPr lang="en-US" sz="8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Encourage team members to share all ideas, even the impractical, silly, or outlandish ones. Another team member may think of a way to make it workable, or it may be the inspiration for other ideas.</a:t>
            </a:r>
          </a:p>
          <a:p>
            <a:endParaRPr lang="en-US" sz="2800" kern="1200" dirty="0">
              <a:solidFill>
                <a:schemeClr val="tx1"/>
              </a:solidFill>
              <a:latin typeface="Georgia" panose="02040502050405020303" pitchFamily="18" charset="0"/>
            </a:endParaRPr>
          </a:p>
          <a:p>
            <a:endParaRPr lang="en-US" sz="3200" dirty="0">
              <a:latin typeface="Georgia" panose="02040502050405020303" pitchFamily="18" charset="0"/>
            </a:endParaRPr>
          </a:p>
          <a:p>
            <a:endParaRPr lang="en-US" sz="3200" kern="1200" dirty="0">
              <a:solidFill>
                <a:schemeClr val="tx1"/>
              </a:solidFill>
              <a:latin typeface="Georgia" panose="02040502050405020303" pitchFamily="18" charset="0"/>
            </a:endParaRPr>
          </a:p>
        </p:txBody>
      </p:sp>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BA160504-BD0B-4C8F-9B33-0D37B5720760}"/>
                  </a:ext>
                </a:extLst>
              </p:cNvPr>
              <p:cNvGraphicFramePr>
                <a:graphicFrameLocks noChangeAspect="1"/>
              </p:cNvGraphicFramePr>
              <p:nvPr>
                <p:extLst>
                  <p:ext uri="{D42A27DB-BD31-4B8C-83A1-F6EECF244321}">
                    <p14:modId xmlns:p14="http://schemas.microsoft.com/office/powerpoint/2010/main" val="654516931"/>
                  </p:ext>
                </p:extLst>
              </p:nvPr>
            </p:nvGraphicFramePr>
            <p:xfrm>
              <a:off x="-7206343" y="4694464"/>
              <a:ext cx="3048000" cy="1714500"/>
            </p:xfrm>
            <a:graphic>
              <a:graphicData uri="http://schemas.microsoft.com/office/powerpoint/2016/slidezoom">
                <pslz:sldZm>
                  <pslz:sldZmObj sldId="270" cId="2087715364">
                    <pslz:zmPr id="{56EF7E98-44E9-4EFB-98C3-BEA9044434F5}"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4" name="Slide Zoom 3">
                <a:hlinkClick r:id="rId6" action="ppaction://hlinksldjump"/>
                <a:extLst>
                  <a:ext uri="{FF2B5EF4-FFF2-40B4-BE49-F238E27FC236}">
                    <a16:creationId xmlns:a16="http://schemas.microsoft.com/office/drawing/2014/main" id="{BA160504-BD0B-4C8F-9B33-0D37B5720760}"/>
                  </a:ext>
                </a:extLst>
              </p:cNvPr>
              <p:cNvPicPr>
                <a:picLocks noGrp="1" noRot="1" noChangeAspect="1" noMove="1" noResize="1" noEditPoints="1" noAdjustHandles="1" noChangeArrowheads="1" noChangeShapeType="1"/>
              </p:cNvPicPr>
              <p:nvPr/>
            </p:nvPicPr>
            <p:blipFill>
              <a:blip r:embed="rId5"/>
              <a:stretch>
                <a:fillRect/>
              </a:stretch>
            </p:blipFill>
            <p:spPr>
              <a:xfrm>
                <a:off x="-7206343" y="469446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08771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5816-06D8-46AE-ABAB-086F921F295B}"/>
              </a:ext>
            </a:extLst>
          </p:cNvPr>
          <p:cNvSpPr>
            <a:spLocks noGrp="1"/>
          </p:cNvSpPr>
          <p:nvPr>
            <p:ph type="title"/>
          </p:nvPr>
        </p:nvSpPr>
        <p:spPr>
          <a:xfrm>
            <a:off x="838200" y="365125"/>
            <a:ext cx="10515600" cy="843189"/>
          </a:xfrm>
        </p:spPr>
        <p:txBody>
          <a:bodyPr>
            <a:normAutofit fontScale="90000"/>
          </a:bodyPr>
          <a:lstStyle/>
          <a:p>
            <a:pPr algn="ctr"/>
            <a:r>
              <a:rPr lang="en-US" sz="4000" b="1" dirty="0">
                <a:latin typeface="Georgia" panose="02040502050405020303" pitchFamily="18" charset="0"/>
              </a:rPr>
              <a:t>HOW TO BRAINSTORM</a:t>
            </a:r>
            <a:br>
              <a:rPr lang="en-US" dirty="0"/>
            </a:br>
            <a:endParaRPr lang="en-US" sz="2800" i="1" dirty="0"/>
          </a:p>
        </p:txBody>
      </p:sp>
      <p:sp>
        <p:nvSpPr>
          <p:cNvPr id="7" name="TextBox 6">
            <a:extLst>
              <a:ext uri="{FF2B5EF4-FFF2-40B4-BE49-F238E27FC236}">
                <a16:creationId xmlns:a16="http://schemas.microsoft.com/office/drawing/2014/main" id="{33A8C1E8-743A-454C-8145-C5ED837C5826}"/>
              </a:ext>
            </a:extLst>
          </p:cNvPr>
          <p:cNvSpPr txBox="1"/>
          <p:nvPr/>
        </p:nvSpPr>
        <p:spPr>
          <a:xfrm>
            <a:off x="838200" y="1340946"/>
            <a:ext cx="10683240" cy="2492990"/>
          </a:xfrm>
          <a:prstGeom prst="rect">
            <a:avLst/>
          </a:prstGeom>
          <a:noFill/>
        </p:spPr>
        <p:txBody>
          <a:bodyPr wrap="square" rtlCol="0">
            <a:spAutoFit/>
          </a:bodyPr>
          <a:lstStyle/>
          <a:p>
            <a:r>
              <a:rPr lang="en-US" sz="3200" dirty="0">
                <a:latin typeface="Georgia" panose="02040502050405020303" pitchFamily="18" charset="0"/>
              </a:rPr>
              <a:t>	 </a:t>
            </a:r>
            <a:r>
              <a:rPr lang="en-US" sz="3200" u="sng" dirty="0">
                <a:latin typeface="Georgia" panose="02040502050405020303" pitchFamily="18" charset="0"/>
              </a:rPr>
              <a:t>GENERATE </a:t>
            </a:r>
            <a:r>
              <a:rPr lang="en-US" sz="3200" b="1" u="sng" dirty="0">
                <a:latin typeface="Georgia" panose="02040502050405020303" pitchFamily="18" charset="0"/>
              </a:rPr>
              <a:t>A LOT </a:t>
            </a:r>
            <a:r>
              <a:rPr lang="en-US" sz="3200" u="sng" dirty="0">
                <a:latin typeface="Georgia" panose="02040502050405020303" pitchFamily="18" charset="0"/>
              </a:rPr>
              <a:t>OF IDEAS</a:t>
            </a:r>
          </a:p>
          <a:p>
            <a:r>
              <a:rPr lang="en-US" sz="2400" dirty="0">
                <a:latin typeface="Georgia" panose="02040502050405020303" pitchFamily="18" charset="0"/>
              </a:rPr>
              <a:t>The more ideas the team considers, the better (to a point). They should not discount an idea, nor commit to an idea, too quickly. </a:t>
            </a:r>
          </a:p>
          <a:p>
            <a:endParaRPr lang="en-US" sz="1000" dirty="0">
              <a:latin typeface="Georgia" panose="02040502050405020303" pitchFamily="18" charset="0"/>
            </a:endParaRPr>
          </a:p>
          <a:p>
            <a:r>
              <a:rPr lang="en-US" sz="2400" dirty="0">
                <a:latin typeface="Georgia" panose="02040502050405020303" pitchFamily="18" charset="0"/>
              </a:rPr>
              <a:t>Feasibility is NOT a limitation at this point. Impractical, or even seemingly impossible, ideas are welcome. They will deal with reality in the next step.</a:t>
            </a:r>
            <a:endParaRPr lang="en-US" sz="2400" dirty="0"/>
          </a:p>
          <a:p>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0AE1A2BA-EF92-4CCF-B57E-ED5CF44DF693}"/>
              </a:ext>
            </a:extLst>
          </p:cNvPr>
          <p:cNvSpPr txBox="1"/>
          <p:nvPr/>
        </p:nvSpPr>
        <p:spPr>
          <a:xfrm>
            <a:off x="3121512" y="4008948"/>
            <a:ext cx="6032796" cy="1508105"/>
          </a:xfrm>
          <a:prstGeom prst="rect">
            <a:avLst/>
          </a:prstGeom>
          <a:noFill/>
        </p:spPr>
        <p:txBody>
          <a:bodyPr wrap="square" rtlCol="0">
            <a:spAutoFit/>
          </a:bodyPr>
          <a:lstStyle/>
          <a:p>
            <a:r>
              <a:rPr lang="en-US" sz="2800" dirty="0">
                <a:latin typeface="Georgia" panose="02040502050405020303" pitchFamily="18" charset="0"/>
              </a:rPr>
              <a:t>Some Methods for Generating Ideas</a:t>
            </a:r>
            <a:r>
              <a:rPr lang="en-US" sz="2600" dirty="0">
                <a:latin typeface="Georgia" panose="02040502050405020303" pitchFamily="18" charset="0"/>
              </a:rPr>
              <a:t>:</a:t>
            </a:r>
          </a:p>
          <a:p>
            <a:endParaRPr lang="en-US" sz="3200" dirty="0">
              <a:latin typeface="Georgia" panose="02040502050405020303" pitchFamily="18" charset="0"/>
            </a:endParaRPr>
          </a:p>
          <a:p>
            <a:endParaRPr lang="en-US" sz="3200" kern="1200" dirty="0">
              <a:solidFill>
                <a:schemeClr val="tx1"/>
              </a:solidFill>
              <a:latin typeface="Georgia" panose="02040502050405020303" pitchFamily="18" charset="0"/>
            </a:endParaRPr>
          </a:p>
        </p:txBody>
      </p:sp>
      <p:pic>
        <p:nvPicPr>
          <p:cNvPr id="6" name="Content Placeholder 5">
            <a:extLst>
              <a:ext uri="{FF2B5EF4-FFF2-40B4-BE49-F238E27FC236}">
                <a16:creationId xmlns:a16="http://schemas.microsoft.com/office/drawing/2014/main" id="{BD770737-727E-4C31-A3E9-F3DBEEC30C7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081" y="1036146"/>
            <a:ext cx="853440" cy="853440"/>
          </a:xfrm>
        </p:spPr>
      </p:pic>
      <p:sp>
        <p:nvSpPr>
          <p:cNvPr id="3" name="TextBox 2">
            <a:extLst>
              <a:ext uri="{FF2B5EF4-FFF2-40B4-BE49-F238E27FC236}">
                <a16:creationId xmlns:a16="http://schemas.microsoft.com/office/drawing/2014/main" id="{134EF2AC-32EC-4F29-A066-9747D27AAD7F}"/>
              </a:ext>
            </a:extLst>
          </p:cNvPr>
          <p:cNvSpPr txBox="1"/>
          <p:nvPr/>
        </p:nvSpPr>
        <p:spPr>
          <a:xfrm>
            <a:off x="3121512" y="4604988"/>
            <a:ext cx="2974488" cy="150810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Georgia" panose="02040502050405020303" pitchFamily="18" charset="0"/>
              </a:rPr>
              <a:t>LISTS</a:t>
            </a:r>
          </a:p>
          <a:p>
            <a:endParaRPr lang="en-US" sz="10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GROUP THINK</a:t>
            </a:r>
          </a:p>
          <a:p>
            <a:pPr marL="457200" indent="-457200">
              <a:buFont typeface="Arial" panose="020B0604020202020204" pitchFamily="34" charset="0"/>
              <a:buChar char="•"/>
            </a:pPr>
            <a:endParaRPr lang="en-US" sz="10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CAROUSEL</a:t>
            </a:r>
          </a:p>
        </p:txBody>
      </p:sp>
      <p:sp>
        <p:nvSpPr>
          <p:cNvPr id="10" name="TextBox 9">
            <a:extLst>
              <a:ext uri="{FF2B5EF4-FFF2-40B4-BE49-F238E27FC236}">
                <a16:creationId xmlns:a16="http://schemas.microsoft.com/office/drawing/2014/main" id="{9AD367C3-3B6A-49F3-B786-5261278F18CD}"/>
              </a:ext>
            </a:extLst>
          </p:cNvPr>
          <p:cNvSpPr txBox="1"/>
          <p:nvPr/>
        </p:nvSpPr>
        <p:spPr>
          <a:xfrm>
            <a:off x="6221730" y="4604987"/>
            <a:ext cx="2974488" cy="1138773"/>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Georgia" panose="02040502050405020303" pitchFamily="18" charset="0"/>
              </a:rPr>
              <a:t>JIGSAW</a:t>
            </a:r>
          </a:p>
          <a:p>
            <a:pPr marL="457200" indent="-457200">
              <a:buFont typeface="Arial" panose="020B0604020202020204" pitchFamily="34" charset="0"/>
              <a:buChar char="•"/>
            </a:pPr>
            <a:endParaRPr lang="en-US" sz="1000" dirty="0">
              <a:latin typeface="Georgia" panose="02040502050405020303" pitchFamily="18" charset="0"/>
            </a:endParaRPr>
          </a:p>
          <a:p>
            <a:pPr marL="457200" indent="-457200">
              <a:buFont typeface="Arial" panose="020B0604020202020204" pitchFamily="34" charset="0"/>
              <a:buChar char="•"/>
            </a:pPr>
            <a:r>
              <a:rPr lang="en-US" sz="2400" dirty="0">
                <a:latin typeface="Georgia" panose="02040502050405020303" pitchFamily="18" charset="0"/>
              </a:rPr>
              <a:t>STICKY NOTES</a:t>
            </a:r>
          </a:p>
          <a:p>
            <a:pPr marL="457200" indent="-457200">
              <a:buFont typeface="Arial" panose="020B0604020202020204" pitchFamily="34" charset="0"/>
              <a:buChar char="•"/>
            </a:pPr>
            <a:endParaRPr lang="en-US" sz="1000" dirty="0">
              <a:latin typeface="Georgia" panose="02040502050405020303" pitchFamily="18" charset="0"/>
            </a:endParaRPr>
          </a:p>
        </p:txBody>
      </p:sp>
    </p:spTree>
    <p:extLst>
      <p:ext uri="{BB962C8B-B14F-4D97-AF65-F5344CB8AC3E}">
        <p14:creationId xmlns:p14="http://schemas.microsoft.com/office/powerpoint/2010/main" val="52387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F2BAAC-EF14-42BB-A1C0-4A08DE5D76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61092" y="2063126"/>
            <a:ext cx="3685269" cy="2948215"/>
          </a:xfrm>
          <a:prstGeom prst="rect">
            <a:avLst/>
          </a:prstGeom>
        </p:spPr>
      </p:pic>
      <p:sp>
        <p:nvSpPr>
          <p:cNvPr id="2" name="Title 1">
            <a:extLst>
              <a:ext uri="{FF2B5EF4-FFF2-40B4-BE49-F238E27FC236}">
                <a16:creationId xmlns:a16="http://schemas.microsoft.com/office/drawing/2014/main" id="{E6CB9772-F4DC-447C-A6B1-4FDD6CFAA5A2}"/>
              </a:ext>
            </a:extLst>
          </p:cNvPr>
          <p:cNvSpPr>
            <a:spLocks noGrp="1"/>
          </p:cNvSpPr>
          <p:nvPr>
            <p:ph type="title"/>
          </p:nvPr>
        </p:nvSpPr>
        <p:spPr>
          <a:xfrm>
            <a:off x="653143" y="117327"/>
            <a:ext cx="10515600" cy="787555"/>
          </a:xfrm>
        </p:spPr>
        <p:txBody>
          <a:bodyPr>
            <a:normAutofit fontScale="90000"/>
          </a:bodyPr>
          <a:lstStyle/>
          <a:p>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LISTS</a:t>
            </a:r>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n-US" sz="7200" b="1" dirty="0"/>
          </a:p>
        </p:txBody>
      </p:sp>
      <p:sp>
        <p:nvSpPr>
          <p:cNvPr id="4" name="Content Placeholder 3">
            <a:extLst>
              <a:ext uri="{FF2B5EF4-FFF2-40B4-BE49-F238E27FC236}">
                <a16:creationId xmlns:a16="http://schemas.microsoft.com/office/drawing/2014/main" id="{3F905321-9795-4052-AB9B-20F38F393CBC}"/>
              </a:ext>
            </a:extLst>
          </p:cNvPr>
          <p:cNvSpPr>
            <a:spLocks noGrp="1"/>
          </p:cNvSpPr>
          <p:nvPr>
            <p:ph idx="1"/>
          </p:nvPr>
        </p:nvSpPr>
        <p:spPr>
          <a:xfrm>
            <a:off x="-3733417" y="4993023"/>
            <a:ext cx="1561717" cy="1254813"/>
          </a:xfrm>
        </p:spPr>
        <p:txBody>
          <a:bodyPr>
            <a:normAutofit/>
          </a:bodyPr>
          <a:lstStyle/>
          <a:p>
            <a:pPr marL="0" indent="0">
              <a:buNone/>
            </a:pPr>
            <a:endParaRPr lang="en-US" sz="1100" dirty="0">
              <a:latin typeface="Georgia" panose="02040502050405020303" pitchFamily="18" charset="0"/>
            </a:endParaRPr>
          </a:p>
          <a:p>
            <a:pPr marL="0" indent="0">
              <a:buNone/>
            </a:pPr>
            <a:endParaRPr lang="en-US" dirty="0">
              <a:latin typeface="Georgia" panose="02040502050405020303" pitchFamily="18" charset="0"/>
            </a:endParaRPr>
          </a:p>
        </p:txBody>
      </p:sp>
      <p:sp>
        <p:nvSpPr>
          <p:cNvPr id="12" name="TextBox 11">
            <a:extLst>
              <a:ext uri="{FF2B5EF4-FFF2-40B4-BE49-F238E27FC236}">
                <a16:creationId xmlns:a16="http://schemas.microsoft.com/office/drawing/2014/main" id="{115CB4BB-8035-48FE-8A98-C59399A3A1DE}"/>
              </a:ext>
            </a:extLst>
          </p:cNvPr>
          <p:cNvSpPr txBox="1"/>
          <p:nvPr/>
        </p:nvSpPr>
        <p:spPr>
          <a:xfrm>
            <a:off x="5641521" y="2971800"/>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5B692C23-17CD-4791-9873-B5D9AADBD045}"/>
              </a:ext>
            </a:extLst>
          </p:cNvPr>
          <p:cNvSpPr txBox="1"/>
          <p:nvPr/>
        </p:nvSpPr>
        <p:spPr>
          <a:xfrm flipH="1">
            <a:off x="653143" y="2162610"/>
            <a:ext cx="8790402" cy="3785652"/>
          </a:xfrm>
          <a:prstGeom prst="rect">
            <a:avLst/>
          </a:prstGeom>
          <a:noFill/>
        </p:spPr>
        <p:txBody>
          <a:bodyPr wrap="square" rtlCol="0">
            <a:spAutoFit/>
          </a:bodyPr>
          <a:lstStyle/>
          <a:p>
            <a:r>
              <a:rPr lang="en-US" sz="2400" dirty="0">
                <a:latin typeface="Georgia" panose="02040502050405020303" pitchFamily="18" charset="0"/>
              </a:rPr>
              <a:t>Some Reasons to Use Lists:</a:t>
            </a:r>
          </a:p>
          <a:p>
            <a:pPr marL="457200" indent="-457200">
              <a:buFont typeface="Arial" panose="020B0604020202020204" pitchFamily="34" charset="0"/>
              <a:buChar char="•"/>
            </a:pPr>
            <a:r>
              <a:rPr lang="en-US" sz="2400" dirty="0">
                <a:latin typeface="Georgia" panose="02040502050405020303" pitchFamily="18" charset="0"/>
              </a:rPr>
              <a:t>They are a good way to get started.</a:t>
            </a:r>
          </a:p>
          <a:p>
            <a:pPr marL="457200" indent="-457200">
              <a:buFont typeface="Arial" panose="020B0604020202020204" pitchFamily="34" charset="0"/>
              <a:buChar char="•"/>
            </a:pPr>
            <a:r>
              <a:rPr lang="en-US" sz="2400" dirty="0">
                <a:latin typeface="Georgia" panose="02040502050405020303" pitchFamily="18" charset="0"/>
              </a:rPr>
              <a:t>Team members aren’t generating many ideas.</a:t>
            </a:r>
          </a:p>
          <a:p>
            <a:pPr marL="457200" indent="-457200">
              <a:buFont typeface="Arial" panose="020B0604020202020204" pitchFamily="34" charset="0"/>
              <a:buChar char="•"/>
            </a:pPr>
            <a:r>
              <a:rPr lang="en-US" sz="2400" dirty="0">
                <a:latin typeface="Georgia" panose="02040502050405020303" pitchFamily="18" charset="0"/>
              </a:rPr>
              <a:t>Some team members are not actively participating.</a:t>
            </a:r>
          </a:p>
          <a:p>
            <a:pPr marL="457200" indent="-457200">
              <a:buFont typeface="Arial" panose="020B0604020202020204" pitchFamily="34" charset="0"/>
              <a:buChar char="•"/>
            </a:pPr>
            <a:r>
              <a:rPr lang="en-US" sz="2400" dirty="0">
                <a:latin typeface="Georgia" panose="02040502050405020303" pitchFamily="18" charset="0"/>
              </a:rPr>
              <a:t>Some team members are struggling to be heard.</a:t>
            </a:r>
          </a:p>
          <a:p>
            <a:pPr marL="457200" indent="-457200">
              <a:buFont typeface="Arial" panose="020B0604020202020204" pitchFamily="34" charset="0"/>
              <a:buChar char="•"/>
            </a:pPr>
            <a:r>
              <a:rPr lang="en-US" sz="2400" dirty="0">
                <a:latin typeface="Georgia" panose="02040502050405020303" pitchFamily="18" charset="0"/>
              </a:rPr>
              <a:t>Team members are spinning their wheels with their current idea and haven’t stopped to consider alternatives.</a:t>
            </a:r>
          </a:p>
          <a:p>
            <a:pPr marL="457200" indent="-457200">
              <a:buFont typeface="Arial" panose="020B0604020202020204" pitchFamily="34" charset="0"/>
              <a:buChar char="•"/>
            </a:pPr>
            <a:r>
              <a:rPr lang="en-US" sz="2400" dirty="0">
                <a:solidFill>
                  <a:srgbClr val="7030A0"/>
                </a:solidFill>
                <a:latin typeface="Georgia" panose="02040502050405020303" pitchFamily="18" charset="0"/>
              </a:rPr>
              <a:t>VIRTUAL – Team members’ individual work beforehand  can make virtual meetings more efficient and focused.</a:t>
            </a:r>
          </a:p>
          <a:p>
            <a:pPr marL="457200" indent="-457200">
              <a:buFont typeface="Arial" panose="020B0604020202020204" pitchFamily="34" charset="0"/>
              <a:buChar char="•"/>
            </a:pPr>
            <a:endParaRPr lang="en-US" sz="2400" dirty="0"/>
          </a:p>
        </p:txBody>
      </p:sp>
      <p:sp>
        <p:nvSpPr>
          <p:cNvPr id="16" name="TextBox 15">
            <a:extLst>
              <a:ext uri="{FF2B5EF4-FFF2-40B4-BE49-F238E27FC236}">
                <a16:creationId xmlns:a16="http://schemas.microsoft.com/office/drawing/2014/main" id="{0ED86F10-4349-4CAC-B302-01DFFBF1502B}"/>
              </a:ext>
            </a:extLst>
          </p:cNvPr>
          <p:cNvSpPr txBox="1"/>
          <p:nvPr/>
        </p:nvSpPr>
        <p:spPr>
          <a:xfrm>
            <a:off x="653143" y="5246255"/>
            <a:ext cx="10515600" cy="1846659"/>
          </a:xfrm>
          <a:prstGeom prst="rect">
            <a:avLst/>
          </a:prstGeom>
          <a:noFill/>
        </p:spPr>
        <p:txBody>
          <a:bodyPr wrap="square" rtlCol="0">
            <a:spAutoFit/>
          </a:bodyPr>
          <a:lstStyle/>
          <a:p>
            <a:r>
              <a:rPr lang="en-US" sz="2400" dirty="0">
                <a:solidFill>
                  <a:srgbClr val="0070C0"/>
                </a:solidFill>
                <a:latin typeface="Georgia" panose="02040502050405020303" pitchFamily="18" charset="0"/>
              </a:rPr>
              <a:t>_____________________________________</a:t>
            </a:r>
          </a:p>
          <a:p>
            <a:r>
              <a:rPr lang="en-US" sz="2400" dirty="0">
                <a:latin typeface="Georgia" panose="02040502050405020303" pitchFamily="18" charset="0"/>
              </a:rPr>
              <a:t>Elaborating on Lists – Have team members choose one or more ideas from their list and think of ideas related them. (From a list of 10 settings, choose 3 of those settings and think of 3 possible main characters for each.)</a:t>
            </a:r>
          </a:p>
          <a:p>
            <a:endParaRPr lang="en-US" dirty="0"/>
          </a:p>
        </p:txBody>
      </p:sp>
      <p:sp>
        <p:nvSpPr>
          <p:cNvPr id="3" name="TextBox 2">
            <a:extLst>
              <a:ext uri="{FF2B5EF4-FFF2-40B4-BE49-F238E27FC236}">
                <a16:creationId xmlns:a16="http://schemas.microsoft.com/office/drawing/2014/main" id="{3C8F84BD-2929-4202-85D6-5EB9CEA56294}"/>
              </a:ext>
            </a:extLst>
          </p:cNvPr>
          <p:cNvSpPr txBox="1"/>
          <p:nvPr/>
        </p:nvSpPr>
        <p:spPr>
          <a:xfrm>
            <a:off x="653143" y="867288"/>
            <a:ext cx="10885714" cy="1200329"/>
          </a:xfrm>
          <a:prstGeom prst="rect">
            <a:avLst/>
          </a:prstGeom>
          <a:noFill/>
          <a:ln>
            <a:solidFill>
              <a:srgbClr val="0070C0"/>
            </a:solidFill>
          </a:ln>
        </p:spPr>
        <p:txBody>
          <a:bodyPr wrap="square" rtlCol="0">
            <a:spAutoFit/>
          </a:bodyPr>
          <a:lstStyle/>
          <a:p>
            <a:r>
              <a:rPr lang="en-US" sz="2400" b="1" dirty="0">
                <a:latin typeface="Georgia" panose="02040502050405020303" pitchFamily="18" charset="0"/>
              </a:rPr>
              <a:t>Each team member makes a list of 10 ideas on their own, then shares all, or a few favorites, with the team. </a:t>
            </a:r>
            <a:r>
              <a:rPr lang="en-US" sz="2400" dirty="0">
                <a:latin typeface="Georgia" panose="02040502050405020303" pitchFamily="18" charset="0"/>
              </a:rPr>
              <a:t>Making a list requires more than a few ideas and discourages settling on the first or only idea</a:t>
            </a:r>
            <a:r>
              <a:rPr lang="en-US" dirty="0">
                <a:latin typeface="Georgia" panose="02040502050405020303" pitchFamily="18" charset="0"/>
              </a:rPr>
              <a:t>.</a:t>
            </a:r>
          </a:p>
        </p:txBody>
      </p:sp>
    </p:spTree>
    <p:extLst>
      <p:ext uri="{BB962C8B-B14F-4D97-AF65-F5344CB8AC3E}">
        <p14:creationId xmlns:p14="http://schemas.microsoft.com/office/powerpoint/2010/main" val="218057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9772-F4DC-447C-A6B1-4FDD6CFAA5A2}"/>
              </a:ext>
            </a:extLst>
          </p:cNvPr>
          <p:cNvSpPr>
            <a:spLocks noGrp="1"/>
          </p:cNvSpPr>
          <p:nvPr>
            <p:ph type="title"/>
          </p:nvPr>
        </p:nvSpPr>
        <p:spPr>
          <a:xfrm>
            <a:off x="653141" y="0"/>
            <a:ext cx="10515600" cy="1325563"/>
          </a:xfrm>
        </p:spPr>
        <p:txBody>
          <a:bodyPr>
            <a:normAutofit fontScale="90000"/>
          </a:bodyPr>
          <a:lstStyle/>
          <a:p>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GROUP THINK</a:t>
            </a:r>
            <a:b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n-US" sz="7200" b="1" dirty="0"/>
          </a:p>
        </p:txBody>
      </p:sp>
      <p:sp>
        <p:nvSpPr>
          <p:cNvPr id="12" name="TextBox 11">
            <a:extLst>
              <a:ext uri="{FF2B5EF4-FFF2-40B4-BE49-F238E27FC236}">
                <a16:creationId xmlns:a16="http://schemas.microsoft.com/office/drawing/2014/main" id="{115CB4BB-8035-48FE-8A98-C59399A3A1DE}"/>
              </a:ext>
            </a:extLst>
          </p:cNvPr>
          <p:cNvSpPr txBox="1"/>
          <p:nvPr/>
        </p:nvSpPr>
        <p:spPr>
          <a:xfrm>
            <a:off x="5641521" y="2971800"/>
            <a:ext cx="914400" cy="914400"/>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5B692C23-17CD-4791-9873-B5D9AADBD045}"/>
              </a:ext>
            </a:extLst>
          </p:cNvPr>
          <p:cNvSpPr txBox="1"/>
          <p:nvPr/>
        </p:nvSpPr>
        <p:spPr>
          <a:xfrm flipH="1">
            <a:off x="653140" y="3231046"/>
            <a:ext cx="11339119" cy="3416320"/>
          </a:xfrm>
          <a:prstGeom prst="rect">
            <a:avLst/>
          </a:prstGeom>
          <a:noFill/>
        </p:spPr>
        <p:txBody>
          <a:bodyPr wrap="square" rtlCol="0">
            <a:spAutoFit/>
          </a:bodyPr>
          <a:lstStyle/>
          <a:p>
            <a:r>
              <a:rPr lang="en-US" sz="2400" dirty="0">
                <a:latin typeface="Georgia" panose="02040502050405020303" pitchFamily="18" charset="0"/>
              </a:rPr>
              <a:t>Some Reasons to Use Group Think:</a:t>
            </a:r>
          </a:p>
          <a:p>
            <a:pPr marL="457200" indent="-457200">
              <a:buFont typeface="Arial" panose="020B0604020202020204" pitchFamily="34" charset="0"/>
              <a:buChar char="•"/>
            </a:pPr>
            <a:r>
              <a:rPr lang="en-US" sz="2400" dirty="0">
                <a:latin typeface="Georgia" panose="02040502050405020303" pitchFamily="18" charset="0"/>
              </a:rPr>
              <a:t>Big decisions, such as setting or theme, need to be resolved by the whole team before they can start working on other parts of their long-term problem.</a:t>
            </a:r>
          </a:p>
          <a:p>
            <a:pPr marL="457200" indent="-457200">
              <a:buFont typeface="Arial" panose="020B0604020202020204" pitchFamily="34" charset="0"/>
              <a:buChar char="•"/>
            </a:pPr>
            <a:r>
              <a:rPr lang="en-US" sz="2400" dirty="0">
                <a:latin typeface="Georgia" panose="02040502050405020303" pitchFamily="18" charset="0"/>
              </a:rPr>
              <a:t>Some are stuck and need to hear others’ ideas to jumpstart their own.</a:t>
            </a:r>
          </a:p>
          <a:p>
            <a:pPr marL="457200" indent="-457200">
              <a:buFont typeface="Arial" panose="020B0604020202020204" pitchFamily="34" charset="0"/>
              <a:buChar char="•"/>
            </a:pPr>
            <a:r>
              <a:rPr lang="en-US" sz="2400" dirty="0">
                <a:latin typeface="Georgia" panose="02040502050405020303" pitchFamily="18" charset="0"/>
              </a:rPr>
              <a:t>The group discussions, and the flexible format of group think in particular,  help the team members build on each others’ ideas, suggest modifications, and raise and respond to concerns in an efficient and productive manner.</a:t>
            </a:r>
          </a:p>
          <a:p>
            <a:pPr marL="457200" indent="-457200">
              <a:buFont typeface="Arial" panose="020B0604020202020204" pitchFamily="34" charset="0"/>
              <a:buChar char="•"/>
            </a:pPr>
            <a:r>
              <a:rPr lang="en-US" sz="2400" dirty="0">
                <a:solidFill>
                  <a:srgbClr val="7030A0"/>
                </a:solidFill>
                <a:latin typeface="Georgia" panose="02040502050405020303" pitchFamily="18" charset="0"/>
              </a:rPr>
              <a:t>VIRTUAL – The whole group working together may help with their sense of connectedness despite physical separation.</a:t>
            </a:r>
          </a:p>
        </p:txBody>
      </p:sp>
      <p:pic>
        <p:nvPicPr>
          <p:cNvPr id="11" name="Picture 10">
            <a:extLst>
              <a:ext uri="{FF2B5EF4-FFF2-40B4-BE49-F238E27FC236}">
                <a16:creationId xmlns:a16="http://schemas.microsoft.com/office/drawing/2014/main" id="{D414F1B3-86AB-417B-AB11-DACFADC7645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2700" y="2366069"/>
            <a:ext cx="3891936" cy="1367347"/>
          </a:xfrm>
          <a:prstGeom prst="rect">
            <a:avLst/>
          </a:prstGeom>
        </p:spPr>
      </p:pic>
      <p:sp>
        <p:nvSpPr>
          <p:cNvPr id="3" name="TextBox 2">
            <a:extLst>
              <a:ext uri="{FF2B5EF4-FFF2-40B4-BE49-F238E27FC236}">
                <a16:creationId xmlns:a16="http://schemas.microsoft.com/office/drawing/2014/main" id="{2D3C35EA-02CC-425F-88A0-407FD703B8D0}"/>
              </a:ext>
            </a:extLst>
          </p:cNvPr>
          <p:cNvSpPr txBox="1"/>
          <p:nvPr/>
        </p:nvSpPr>
        <p:spPr>
          <a:xfrm>
            <a:off x="653141" y="1087797"/>
            <a:ext cx="10885715" cy="1200329"/>
          </a:xfrm>
          <a:prstGeom prst="rect">
            <a:avLst/>
          </a:prstGeom>
          <a:noFill/>
          <a:ln>
            <a:solidFill>
              <a:srgbClr val="0070C0"/>
            </a:solidFill>
          </a:ln>
        </p:spPr>
        <p:txBody>
          <a:bodyPr wrap="square" rtlCol="0">
            <a:spAutoFit/>
          </a:bodyPr>
          <a:lstStyle/>
          <a:p>
            <a:r>
              <a:rPr lang="en-US" sz="2400" b="1" dirty="0">
                <a:latin typeface="Georgia" panose="02040502050405020303" pitchFamily="18" charset="0"/>
              </a:rPr>
              <a:t>All team members share their ideas collectively until they have generated as many as possible</a:t>
            </a:r>
            <a:r>
              <a:rPr lang="en-US" sz="2400" dirty="0">
                <a:latin typeface="Georgia" panose="02040502050405020303" pitchFamily="18" charset="0"/>
              </a:rPr>
              <a:t>. The coach may act as a scribe, but must be careful not to elaborate on, or modify, the team ideas.</a:t>
            </a:r>
          </a:p>
        </p:txBody>
      </p:sp>
    </p:spTree>
    <p:extLst>
      <p:ext uri="{BB962C8B-B14F-4D97-AF65-F5344CB8AC3E}">
        <p14:creationId xmlns:p14="http://schemas.microsoft.com/office/powerpoint/2010/main" val="149217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2089</Words>
  <Application>Microsoft Office PowerPoint</Application>
  <PresentationFormat>Widescreen</PresentationFormat>
  <Paragraphs>180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vt:lpstr>
      <vt:lpstr>Georgia</vt:lpstr>
      <vt:lpstr>Office Theme</vt:lpstr>
      <vt:lpstr>   </vt:lpstr>
      <vt:lpstr>Prologue: The Pandemic</vt:lpstr>
      <vt:lpstr>PowerPoint Presentation</vt:lpstr>
      <vt:lpstr>PowerPoint Presentation</vt:lpstr>
      <vt:lpstr>PowerPoint Presentation</vt:lpstr>
      <vt:lpstr>HOW TO BRAINSTORM </vt:lpstr>
      <vt:lpstr>HOW TO BRAINSTORM </vt:lpstr>
      <vt:lpstr> LISTS </vt:lpstr>
      <vt:lpstr> GROUP THINK </vt:lpstr>
      <vt:lpstr> CAROUSEL </vt:lpstr>
      <vt:lpstr> JIGSAW </vt:lpstr>
      <vt:lpstr> STICKY NOTES </vt:lpstr>
      <vt:lpstr>PowerPoint Presentation</vt:lpstr>
      <vt:lpstr>PowerPoint Presentation</vt:lpstr>
      <vt:lpstr> DIAMOND </vt:lpstr>
      <vt:lpstr>HOW TO BRAINSTORM </vt:lpstr>
      <vt:lpstr>Idea Generation Methods Work In Reverse for Narrowing Ideas</vt:lpstr>
      <vt:lpstr>HOW TO BRAINSTORM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suzannerladd@gmail.com</dc:creator>
  <cp:lastModifiedBy>suzannerladd@gmail.com</cp:lastModifiedBy>
  <cp:revision>2</cp:revision>
  <dcterms:created xsi:type="dcterms:W3CDTF">2020-10-24T02:36:27Z</dcterms:created>
  <dcterms:modified xsi:type="dcterms:W3CDTF">2020-10-24T16:19:07Z</dcterms:modified>
</cp:coreProperties>
</file>